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5.xml" ContentType="application/vnd.openxmlformats-officedocument.presentationml.notesSlide+xml"/>
  <Override PartName="/ppt/tags/tag53.xml" ContentType="application/vnd.openxmlformats-officedocument.presentationml.tags+xml"/>
  <Override PartName="/ppt/notesSlides/notesSlide1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8.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0.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4.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6.xml" ContentType="application/vnd.openxmlformats-officedocument.presentationml.notesSlide+xml"/>
  <Override PartName="/ppt/tags/tag115.xml" ContentType="application/vnd.openxmlformats-officedocument.presentationml.tags+xml"/>
  <Override PartName="/ppt/notesSlides/notesSlide27.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8.xml" ContentType="application/vnd.openxmlformats-officedocument.presentationml.notesSlide+xml"/>
  <Override PartName="/ppt/tags/tag119.xml" ContentType="application/vnd.openxmlformats-officedocument.presentationml.tags+xml"/>
  <Override PartName="/ppt/notesSlides/notesSlide29.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30.xml" ContentType="application/vnd.openxmlformats-officedocument.presentationml.notesSlide+xml"/>
  <Override PartName="/ppt/tags/tag12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4" r:id="rId3"/>
    <p:sldId id="293" r:id="rId4"/>
    <p:sldId id="289" r:id="rId5"/>
    <p:sldId id="257" r:id="rId6"/>
    <p:sldId id="259" r:id="rId7"/>
    <p:sldId id="260" r:id="rId8"/>
    <p:sldId id="290" r:id="rId9"/>
    <p:sldId id="264" r:id="rId10"/>
    <p:sldId id="265" r:id="rId11"/>
    <p:sldId id="291" r:id="rId12"/>
    <p:sldId id="262" r:id="rId13"/>
    <p:sldId id="263" r:id="rId14"/>
    <p:sldId id="266" r:id="rId15"/>
    <p:sldId id="276" r:id="rId16"/>
    <p:sldId id="270" r:id="rId17"/>
    <p:sldId id="271" r:id="rId18"/>
    <p:sldId id="272" r:id="rId19"/>
    <p:sldId id="283" r:id="rId20"/>
    <p:sldId id="295" r:id="rId21"/>
    <p:sldId id="277" r:id="rId22"/>
    <p:sldId id="292" r:id="rId23"/>
    <p:sldId id="284" r:id="rId24"/>
    <p:sldId id="279" r:id="rId25"/>
    <p:sldId id="298" r:id="rId26"/>
    <p:sldId id="301" r:id="rId27"/>
    <p:sldId id="297" r:id="rId28"/>
    <p:sldId id="267" r:id="rId29"/>
    <p:sldId id="268" r:id="rId30"/>
    <p:sldId id="299" r:id="rId31"/>
    <p:sldId id="300" r:id="rId32"/>
    <p:sldId id="302" r:id="rId33"/>
    <p:sldId id="30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EEDF4"/>
    <a:srgbClr val="B7E2F5"/>
    <a:srgbClr val="F8CBAD"/>
    <a:srgbClr val="4472C4"/>
    <a:srgbClr val="D1D1FF"/>
    <a:srgbClr val="FFF2CC"/>
    <a:srgbClr val="FFFFFF"/>
    <a:srgbClr val="C55A11"/>
    <a:srgbClr val="ED7D31"/>
    <a:srgbClr val="B6C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7" d="100"/>
          <a:sy n="37" d="100"/>
        </p:scale>
        <p:origin x="62" y="10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0B57-C150-488C-9A80-69022585E6EA}" type="datetimeFigureOut">
              <a:rPr lang="zh-CN" altLang="en-US" smtClean="0"/>
              <a:t>2021/8/10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5D3EC-4509-4263-B04C-AF2AAFAA5E5F}" type="slidenum">
              <a:rPr lang="zh-CN" altLang="en-US" smtClean="0"/>
              <a:t>‹#›</a:t>
            </a:fld>
            <a:endParaRPr lang="zh-CN" altLang="en-US"/>
          </a:p>
        </p:txBody>
      </p:sp>
    </p:spTree>
    <p:extLst>
      <p:ext uri="{BB962C8B-B14F-4D97-AF65-F5344CB8AC3E}">
        <p14:creationId xmlns:p14="http://schemas.microsoft.com/office/powerpoint/2010/main" val="2033690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a:p>
          <a:p>
            <a:r>
              <a:rPr lang="en-US" altLang="zh-CN"/>
              <a:t>To learn a classification model, traditional methods</a:t>
            </a:r>
            <a:r>
              <a:rPr lang="zh-CN" altLang="en-US"/>
              <a:t> </a:t>
            </a:r>
            <a:r>
              <a:rPr lang="en-US" altLang="zh-CN"/>
              <a:t>often minimize the empirical estimation of the error rate on a training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[Press x 2]</a:t>
            </a:r>
          </a:p>
          <a:p>
            <a:endParaRPr lang="en-US" altLang="zh-CN"/>
          </a:p>
          <a:p>
            <a:r>
              <a:rPr lang="en-US" altLang="zh-CN"/>
              <a:t>The simple form of the risk function brings great  convenience and scalability to optimizations.  However, each of the term has an equal weight as 1 over the total number of instances,</a:t>
            </a:r>
            <a:r>
              <a:rPr lang="zh-CN" altLang="en-US"/>
              <a:t> </a:t>
            </a:r>
            <a:r>
              <a:rPr lang="en-US" altLang="zh-CN"/>
              <a:t>making</a:t>
            </a:r>
            <a:r>
              <a:rPr lang="zh-CN" altLang="en-US"/>
              <a:t> </a:t>
            </a:r>
            <a:r>
              <a:rPr lang="en-US" altLang="zh-CN"/>
              <a:t>it sensitive toward class distribution. </a:t>
            </a:r>
          </a:p>
          <a:p>
            <a:endParaRPr lang="en-US" altLang="zh-CN"/>
          </a:p>
          <a:p>
            <a:r>
              <a:rPr lang="en-US" altLang="zh-CN"/>
              <a:t>This is OK  with an assumption that class distribution is balanced</a:t>
            </a:r>
          </a:p>
        </p:txBody>
      </p:sp>
      <p:sp>
        <p:nvSpPr>
          <p:cNvPr id="4" name="灯片编号占位符 3"/>
          <p:cNvSpPr>
            <a:spLocks noGrp="1"/>
          </p:cNvSpPr>
          <p:nvPr>
            <p:ph type="sldNum" sz="quarter" idx="5"/>
          </p:nvPr>
        </p:nvSpPr>
        <p:spPr/>
        <p:txBody>
          <a:bodyPr/>
          <a:lstStyle/>
          <a:p>
            <a:fld id="{F795D3EC-4509-4263-B04C-AF2AAFAA5E5F}" type="slidenum">
              <a:rPr lang="zh-CN" altLang="en-US" smtClean="0"/>
              <a:t>2</a:t>
            </a:fld>
            <a:endParaRPr lang="zh-CN" altLang="en-US"/>
          </a:p>
        </p:txBody>
      </p:sp>
    </p:spTree>
    <p:extLst>
      <p:ext uri="{BB962C8B-B14F-4D97-AF65-F5344CB8AC3E}">
        <p14:creationId xmlns:p14="http://schemas.microsoft.com/office/powerpoint/2010/main" val="62274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a:t>How to optimize such local AUC metrics?</a:t>
            </a:r>
          </a:p>
          <a:p>
            <a:endParaRPr lang="en-US" altLang="zh-CN" b="0"/>
          </a:p>
          <a:p>
            <a:r>
              <a:rPr lang="en-US" altLang="zh-CN" b="0"/>
              <a:t>Well, existing OPAUC optimization includes. </a:t>
            </a:r>
          </a:p>
          <a:p>
            <a:r>
              <a:rPr lang="en-US" altLang="zh-CN" b="0"/>
              <a:t>But existing methods either do not support end-to-end training like we do for deep learning or do not have convergence guarantees.</a:t>
            </a:r>
          </a:p>
          <a:p>
            <a:endParaRPr lang="en-US" altLang="zh-CN"/>
          </a:p>
          <a:p>
            <a:r>
              <a:rPr lang="en-US" altLang="zh-CN"/>
              <a:t>And to the best of our knowledge, the </a:t>
            </a:r>
            <a:r>
              <a:rPr lang="en-US" altLang="zh-CN" err="1"/>
              <a:t>tpauc</a:t>
            </a:r>
            <a:r>
              <a:rPr lang="en-US" altLang="zh-CN"/>
              <a:t> optimization problem  has not yet been studied</a:t>
            </a:r>
          </a:p>
          <a:p>
            <a:endParaRPr lang="en-US" altLang="zh-CN"/>
          </a:p>
          <a:p>
            <a:r>
              <a:rPr lang="en-US" altLang="zh-CN"/>
              <a:t>So in this paper, our goal is to directly optimize TPAUC directly, moreover we will also do it in an end-to-end fashion.</a:t>
            </a:r>
          </a:p>
          <a:p>
            <a:endParaRPr lang="en-US" altLang="zh-CN"/>
          </a:p>
          <a:p>
            <a:endParaRPr lang="en-US" altLang="zh-CN"/>
          </a:p>
          <a:p>
            <a:r>
              <a:rPr lang="en-US" altLang="zh-CN"/>
              <a:t>Partial AUC Estimation and Regression. </a:t>
            </a:r>
            <a:r>
              <a:rPr lang="en-US" altLang="zh-CN" sz="1200"/>
              <a:t>Lori-Margaret 2003</a:t>
            </a:r>
          </a:p>
          <a:p>
            <a:r>
              <a:rPr lang="en-US" altLang="zh-CN" sz="1200"/>
              <a:t>A Structural SVM Based Approach for Optimizing Partial AUC. [Narasimhan-Agarwal 2013]</a:t>
            </a:r>
          </a:p>
          <a:p>
            <a:endParaRPr lang="en-US" altLang="zh-CN" sz="1200"/>
          </a:p>
          <a:p>
            <a:endParaRPr lang="en-US" altLang="zh-CN" sz="1200"/>
          </a:p>
          <a:p>
            <a:pPr algn="l"/>
            <a:r>
              <a:rPr lang="en-US" altLang="zh-CN" b="0" i="0">
                <a:effectLst/>
                <a:latin typeface="Noto Sans" panose="020B0502040504020204" pitchFamily="34" charset="0"/>
              </a:rPr>
              <a:t>Semi-Supervised Learning for Maximizing the Partial AUC, AAA2020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solidFill>
                  <a:srgbClr val="666666"/>
                </a:solidFill>
                <a:effectLst/>
                <a:latin typeface="Open Sans" panose="020B0606030504020204" pitchFamily="34" charset="0"/>
              </a:rPr>
              <a:t>Multi-objective evolutionary algorithm for optimizing the </a:t>
            </a:r>
            <a:r>
              <a:rPr lang="en-US" altLang="zh-CN" b="0" i="0"/>
              <a:t>partial</a:t>
            </a:r>
            <a:r>
              <a:rPr lang="en-US" altLang="zh-CN" b="0" i="0">
                <a:solidFill>
                  <a:srgbClr val="666666"/>
                </a:solidFill>
                <a:effectLst/>
                <a:latin typeface="Open Sans" panose="020B0606030504020204" pitchFamily="34" charset="0"/>
              </a:rPr>
              <a:t> </a:t>
            </a:r>
            <a:r>
              <a:rPr lang="en-US" altLang="zh-CN" b="0" i="0"/>
              <a:t>area</a:t>
            </a:r>
            <a:r>
              <a:rPr lang="en-US" altLang="zh-CN" b="0" i="0">
                <a:solidFill>
                  <a:srgbClr val="666666"/>
                </a:solidFill>
                <a:effectLst/>
                <a:latin typeface="Open Sans" panose="020B0606030504020204" pitchFamily="34" charset="0"/>
              </a:rPr>
              <a:t> </a:t>
            </a:r>
            <a:r>
              <a:rPr lang="en-US" altLang="zh-CN" b="0" i="0"/>
              <a:t>under</a:t>
            </a:r>
            <a:r>
              <a:rPr lang="en-US" altLang="zh-CN" b="0" i="0">
                <a:solidFill>
                  <a:srgbClr val="666666"/>
                </a:solidFill>
                <a:effectLst/>
                <a:latin typeface="Open Sans" panose="020B0606030504020204" pitchFamily="34" charset="0"/>
              </a:rPr>
              <a:t> the </a:t>
            </a:r>
            <a:r>
              <a:rPr lang="en-US" altLang="zh-CN" b="0" i="0"/>
              <a:t>ROC. </a:t>
            </a:r>
            <a:r>
              <a:rPr lang="en-US" altLang="zh-CN" sz="1200"/>
              <a:t>[Fan-Fu-Zhang-</a:t>
            </a:r>
            <a:r>
              <a:rPr lang="en-US" altLang="zh-CN" sz="1200" err="1"/>
              <a:t>Qiu</a:t>
            </a:r>
            <a:r>
              <a:rPr lang="en-US" altLang="zh-CN" sz="1200"/>
              <a:t> 2019]</a:t>
            </a:r>
            <a:endParaRPr lang="en-US" altLang="zh-CN" b="0" i="0"/>
          </a:p>
          <a:p>
            <a:pPr algn="l"/>
            <a:endParaRPr lang="en-US" altLang="zh-CN" b="0" i="0">
              <a:effectLst/>
              <a:latin typeface="Noto Sans" panose="020B0502040504020204" pitchFamily="34" charset="0"/>
            </a:endParaRPr>
          </a:p>
          <a:p>
            <a:pPr algn="l"/>
            <a:endParaRPr lang="en-US" altLang="zh-CN" b="0" i="0">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solidFill>
                  <a:srgbClr val="666666"/>
                </a:solidFill>
                <a:effectLst/>
                <a:latin typeface="Open Sans" panose="020B0606030504020204" pitchFamily="34" charset="0"/>
              </a:rPr>
              <a:t>Speaker Verification by </a:t>
            </a:r>
            <a:r>
              <a:rPr lang="en-US" altLang="zh-CN" b="0"/>
              <a:t>Partial</a:t>
            </a:r>
            <a:r>
              <a:rPr lang="en-US" altLang="zh-CN" b="0" i="0">
                <a:solidFill>
                  <a:srgbClr val="666666"/>
                </a:solidFill>
                <a:effectLst/>
                <a:latin typeface="Open Sans" panose="020B0606030504020204" pitchFamily="34" charset="0"/>
              </a:rPr>
              <a:t> </a:t>
            </a:r>
            <a:r>
              <a:rPr lang="en-US" altLang="zh-CN" b="0"/>
              <a:t>AUC</a:t>
            </a:r>
            <a:r>
              <a:rPr lang="en-US" altLang="zh-CN" b="0" i="0">
                <a:solidFill>
                  <a:srgbClr val="666666"/>
                </a:solidFill>
                <a:effectLst/>
                <a:latin typeface="Open Sans" panose="020B0606030504020204" pitchFamily="34" charset="0"/>
              </a:rPr>
              <a:t> Optimization With </a:t>
            </a:r>
            <a:r>
              <a:rPr lang="en-US" altLang="zh-CN" b="0" i="0" err="1">
                <a:solidFill>
                  <a:srgbClr val="666666"/>
                </a:solidFill>
                <a:effectLst/>
                <a:latin typeface="Open Sans" panose="020B0606030504020204" pitchFamily="34" charset="0"/>
              </a:rPr>
              <a:t>Mahalanobis</a:t>
            </a:r>
            <a:r>
              <a:rPr lang="en-US" altLang="zh-CN" b="0" i="0">
                <a:solidFill>
                  <a:srgbClr val="666666"/>
                </a:solidFill>
                <a:effectLst/>
                <a:latin typeface="Open Sans" panose="020B0606030504020204" pitchFamily="34" charset="0"/>
              </a:rPr>
              <a:t> Distance Metric  Learning.</a:t>
            </a:r>
            <a:r>
              <a:rPr lang="en-US" altLang="zh-CN" sz="1200"/>
              <a:t> [Bai-Zhang-Chen 2020a]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PARTIAL AUC OPTIMIZATION BASED DEEP SPEAKER EMBEDDINGS WITH CLASS-CENTER LEARNING FOR TEXT-INDEPENDENT SPEAKER VERIFICATION</a:t>
            </a:r>
            <a:r>
              <a:rPr lang="en-US" altLang="zh-CN" sz="1200"/>
              <a:t>. [Bai-Zhang-Chen 2020b]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err="1"/>
              <a:t>LTSpAUC</a:t>
            </a:r>
            <a:r>
              <a:rPr lang="en-US" altLang="zh-CN"/>
              <a:t>: Learning Time-series </a:t>
            </a:r>
            <a:r>
              <a:rPr lang="en-US" altLang="zh-CN" err="1"/>
              <a:t>Shapelets</a:t>
            </a:r>
            <a:r>
              <a:rPr lang="en-US" altLang="zh-CN"/>
              <a:t> for Optimizing Partial AUC.[Yamaguchi-Maya-</a:t>
            </a:r>
            <a:r>
              <a:rPr lang="en-US" altLang="zh-CN" err="1"/>
              <a:t>Maruchi</a:t>
            </a:r>
            <a:r>
              <a:rPr lang="en-US" altLang="zh-CN"/>
              <a:t>-Ueno 2020]</a:t>
            </a:r>
            <a:endParaRPr lang="en-US" altLang="zh-CN" sz="1200"/>
          </a:p>
          <a:p>
            <a:pPr algn="l"/>
            <a:endParaRPr lang="en-US" altLang="zh-CN" b="0" i="0">
              <a:effectLst/>
              <a:latin typeface="Noto Sans" panose="020B0502040504020204" pitchFamily="34" charset="0"/>
            </a:endParaRPr>
          </a:p>
          <a:p>
            <a:pPr algn="l"/>
            <a:r>
              <a:rPr lang="en-US" altLang="zh-CN" b="0" i="0">
                <a:effectLst/>
                <a:latin typeface="Noto Sans" panose="020B0502040504020204" pitchFamily="34" charset="0"/>
              </a:rPr>
              <a:t>TPAUC: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	Two-Way Partial AUC and Its Properties</a:t>
            </a:r>
            <a:r>
              <a:rPr lang="en-US" altLang="zh-CN" b="0" i="0">
                <a:effectLst/>
                <a:latin typeface="Noto Sans" panose="020B0502040504020204" pitchFamily="34" charset="0"/>
              </a:rPr>
              <a:t>. Yang et.al. 2019</a:t>
            </a:r>
          </a:p>
          <a:p>
            <a:pPr algn="l"/>
            <a:endParaRPr lang="en-US" altLang="zh-CN" b="0" i="0">
              <a:effectLst/>
              <a:latin typeface="Noto Sans" panose="020B0502040504020204" pitchFamily="34" charset="0"/>
            </a:endParaRPr>
          </a:p>
        </p:txBody>
      </p:sp>
      <p:sp>
        <p:nvSpPr>
          <p:cNvPr id="4" name="灯片编号占位符 3"/>
          <p:cNvSpPr>
            <a:spLocks noGrp="1"/>
          </p:cNvSpPr>
          <p:nvPr>
            <p:ph type="sldNum" sz="quarter" idx="5"/>
          </p:nvPr>
        </p:nvSpPr>
        <p:spPr/>
        <p:txBody>
          <a:bodyPr/>
          <a:lstStyle/>
          <a:p>
            <a:fld id="{F795D3EC-4509-4263-B04C-AF2AAFAA5E5F}" type="slidenum">
              <a:rPr lang="zh-CN" altLang="en-US" smtClean="0"/>
              <a:t>11</a:t>
            </a:fld>
            <a:endParaRPr lang="zh-CN" altLang="en-US"/>
          </a:p>
        </p:txBody>
      </p:sp>
    </p:spTree>
    <p:extLst>
      <p:ext uri="{BB962C8B-B14F-4D97-AF65-F5344CB8AC3E}">
        <p14:creationId xmlns:p14="http://schemas.microsoft.com/office/powerpoint/2010/main" val="2754742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Since OPAUC optimization has already been studied. One might wonder that if we can estimation TPAUC directly from OPAUC. </a:t>
            </a:r>
          </a:p>
          <a:p>
            <a:endParaRPr lang="en-US" altLang="zh-CN"/>
          </a:p>
          <a:p>
            <a:r>
              <a:rPr lang="en-US" altLang="zh-CN"/>
              <a:t>Comparing the definition of OPAUC and TPAUC we see that the answer will be yes if we can approximate \xi with a fixed \beta.</a:t>
            </a:r>
          </a:p>
          <a:p>
            <a:endParaRPr lang="en-US" altLang="zh-CN"/>
          </a:p>
          <a:p>
            <a:r>
              <a:rPr lang="en-US" altLang="zh-CN"/>
              <a:t> However, this is impossible in general, since $\xi$ is a function of the scoring  function f. </a:t>
            </a:r>
          </a:p>
          <a:p>
            <a:endParaRPr lang="en-US" altLang="zh-CN"/>
          </a:p>
          <a:p>
            <a:r>
              <a:rPr lang="en-US" altLang="zh-CN"/>
              <a:t>Practically, we can also observe that OPAUC and TPAUC tends to provide different comparison result when two ROC intersects.</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12</a:t>
            </a:fld>
            <a:endParaRPr lang="zh-CN" altLang="en-US"/>
          </a:p>
        </p:txBody>
      </p:sp>
    </p:spTree>
    <p:extLst>
      <p:ext uri="{BB962C8B-B14F-4D97-AF65-F5344CB8AC3E}">
        <p14:creationId xmlns:p14="http://schemas.microsoft.com/office/powerpoint/2010/main" val="2072489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 optimize TPAUC on the training data. We also need to reformulate the TPAUC to cancel the thresholds.</a:t>
            </a:r>
          </a:p>
          <a:p>
            <a:endParaRPr lang="en-US" altLang="zh-CN"/>
          </a:p>
          <a:p>
            <a:r>
              <a:rPr lang="en-US" altLang="zh-CN"/>
              <a:t>Similar to AUC,</a:t>
            </a:r>
            <a:r>
              <a:rPr lang="zh-CN" altLang="en-US"/>
              <a:t> </a:t>
            </a:r>
            <a:r>
              <a:rPr lang="en-US" altLang="zh-CN"/>
              <a:t>TPAUC</a:t>
            </a:r>
            <a:r>
              <a:rPr lang="zh-CN" altLang="en-US"/>
              <a:t> </a:t>
            </a:r>
            <a:r>
              <a:rPr lang="en-US" altLang="zh-CN"/>
              <a:t>also has reformulation form where the threshold could be canceled. </a:t>
            </a:r>
          </a:p>
          <a:p>
            <a:endParaRPr lang="en-US" altLang="zh-CN"/>
          </a:p>
          <a:p>
            <a:r>
              <a:rPr lang="en-US" altLang="zh-CN"/>
              <a:t>Especially, it could be also reformulated as the rank accuracy. But here the accuracy is in a truncated form. We only consider the </a:t>
            </a:r>
            <a:r>
              <a:rPr lang="en-US" altLang="zh-CN" b="1">
                <a:solidFill>
                  <a:srgbClr val="FF0000"/>
                </a:solidFill>
              </a:rPr>
              <a:t>bottom</a:t>
            </a:r>
            <a:r>
              <a:rPr lang="en-US" altLang="zh-CN"/>
              <a:t> positive instances and  </a:t>
            </a:r>
            <a:r>
              <a:rPr lang="en-US" altLang="zh-CN" b="1">
                <a:solidFill>
                  <a:srgbClr val="FF0000"/>
                </a:solidFill>
              </a:rPr>
              <a:t>top</a:t>
            </a:r>
            <a:r>
              <a:rPr lang="en-US" altLang="zh-CN"/>
              <a:t> negative instances. And this is controlled by two quantiles respectively for positive and negative class.</a:t>
            </a:r>
          </a:p>
          <a:p>
            <a:endParaRPr lang="en-US" altLang="zh-CN"/>
          </a:p>
          <a:p>
            <a:r>
              <a:rPr lang="en-US" altLang="zh-CN"/>
              <a:t>Finding an empirical estimation of TPAUC is very difficult. Because we need find an estimation  for  both the expectation and the quantiles. </a:t>
            </a:r>
          </a:p>
          <a:p>
            <a:endParaRPr lang="en-US" altLang="zh-CN"/>
          </a:p>
          <a:p>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13</a:t>
            </a:fld>
            <a:endParaRPr lang="zh-CN" altLang="en-US"/>
          </a:p>
        </p:txBody>
      </p:sp>
    </p:spTree>
    <p:extLst>
      <p:ext uri="{BB962C8B-B14F-4D97-AF65-F5344CB8AC3E}">
        <p14:creationId xmlns:p14="http://schemas.microsoft.com/office/powerpoint/2010/main" val="2878736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Yang </a:t>
            </a:r>
            <a:r>
              <a:rPr lang="en-US" altLang="zh-CN" err="1"/>
              <a:t>etal</a:t>
            </a:r>
            <a:r>
              <a:rPr lang="en-US" altLang="zh-CN"/>
              <a:t> in their paper define a simple estimation in the following form, where the expectations and the quantiles are directly replaced with their empirical version.   </a:t>
            </a:r>
          </a:p>
          <a:p>
            <a:endParaRPr lang="en-US" altLang="zh-CN"/>
          </a:p>
          <a:p>
            <a:r>
              <a:rPr lang="en-US" altLang="zh-CN"/>
              <a:t>Unfortunately, this is a biased estimation.</a:t>
            </a:r>
          </a:p>
          <a:p>
            <a:endParaRPr lang="en-US" altLang="zh-CN"/>
          </a:p>
          <a:p>
            <a:r>
              <a:rPr lang="en-US" altLang="zh-CN"/>
              <a:t> Nonetheless they later show that actually the bias will asymptotically convergences in distribution to a </a:t>
            </a:r>
            <a:r>
              <a:rPr lang="en-US" altLang="zh-CN" err="1"/>
              <a:t>Guassian</a:t>
            </a:r>
            <a:r>
              <a:rPr lang="en-US" altLang="zh-CN"/>
              <a:t> with zero mean and a vanishing sigma. This somehow gives a theoretical guarantee to be that such a straightforward estimation is good when the sample size is large enough.</a:t>
            </a:r>
          </a:p>
          <a:p>
            <a:endParaRPr lang="en-US" altLang="zh-CN"/>
          </a:p>
          <a:p>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14</a:t>
            </a:fld>
            <a:endParaRPr lang="zh-CN" altLang="en-US"/>
          </a:p>
        </p:txBody>
      </p:sp>
    </p:spTree>
    <p:extLst>
      <p:ext uri="{BB962C8B-B14F-4D97-AF65-F5344CB8AC3E}">
        <p14:creationId xmlns:p14="http://schemas.microsoft.com/office/powerpoint/2010/main" val="3707597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More explicitly, we can rewrite the empirical estimation of TPAUC as 1 minus the truncated ranking loss. </a:t>
            </a:r>
          </a:p>
          <a:p>
            <a:endParaRPr lang="en-US" altLang="zh-CN"/>
          </a:p>
          <a:p>
            <a:r>
              <a:rPr lang="en-US" altLang="zh-CN"/>
              <a:t>Here x^+_(</a:t>
            </a:r>
            <a:r>
              <a:rPr lang="en-US" altLang="zh-CN" err="1"/>
              <a:t>i</a:t>
            </a:r>
            <a:r>
              <a:rPr lang="en-US" altLang="zh-CN"/>
              <a:t>) is the </a:t>
            </a:r>
            <a:r>
              <a:rPr lang="en-US" altLang="zh-CN" err="1"/>
              <a:t>i-th</a:t>
            </a:r>
            <a:r>
              <a:rPr lang="en-US" altLang="zh-CN"/>
              <a:t> </a:t>
            </a:r>
            <a:r>
              <a:rPr lang="en-US" altLang="zh-CN" err="1"/>
              <a:t>samallest</a:t>
            </a:r>
            <a:r>
              <a:rPr lang="en-US" altLang="zh-CN"/>
              <a:t> positive score and x^+_(j) is the j-</a:t>
            </a:r>
            <a:r>
              <a:rPr lang="en-US" altLang="zh-CN" err="1"/>
              <a:t>th</a:t>
            </a:r>
            <a:r>
              <a:rPr lang="en-US" altLang="zh-CN"/>
              <a:t> largest negative score. n_+\alpha is the number of the bottom positive instances that we need to consider and n_-\beta is the number of top negative instances we need to consider. Then the ranking loss counts the fraction that the bottom positive instances and top negative instances are mis-ranked. </a:t>
            </a:r>
          </a:p>
          <a:p>
            <a:endParaRPr lang="en-US" altLang="zh-CN"/>
          </a:p>
          <a:p>
            <a:r>
              <a:rPr lang="en-US" altLang="zh-CN"/>
              <a:t>Next we will present our method to optimize the empirical estimation of TPAUC approximately</a:t>
            </a:r>
          </a:p>
        </p:txBody>
      </p:sp>
      <p:sp>
        <p:nvSpPr>
          <p:cNvPr id="4" name="灯片编号占位符 3"/>
          <p:cNvSpPr>
            <a:spLocks noGrp="1"/>
          </p:cNvSpPr>
          <p:nvPr>
            <p:ph type="sldNum" sz="quarter" idx="5"/>
          </p:nvPr>
        </p:nvSpPr>
        <p:spPr/>
        <p:txBody>
          <a:bodyPr/>
          <a:lstStyle/>
          <a:p>
            <a:fld id="{F795D3EC-4509-4263-B04C-AF2AAFAA5E5F}" type="slidenum">
              <a:rPr lang="zh-CN" altLang="en-US" smtClean="0"/>
              <a:t>15</a:t>
            </a:fld>
            <a:endParaRPr lang="zh-CN" altLang="en-US"/>
          </a:p>
        </p:txBody>
      </p:sp>
    </p:spTree>
    <p:extLst>
      <p:ext uri="{BB962C8B-B14F-4D97-AF65-F5344CB8AC3E}">
        <p14:creationId xmlns:p14="http://schemas.microsoft.com/office/powerpoint/2010/main" val="3532627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first step is nontrivial just to replace the 0-1 loss with a continuous surrogate \ell. However, this alone could not fix our problem since the loss function here is still not differentiable, since one still has to sort the whole list of the score to calculate truncated loss. </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16</a:t>
            </a:fld>
            <a:endParaRPr lang="zh-CN" altLang="en-US"/>
          </a:p>
        </p:txBody>
      </p:sp>
    </p:spTree>
    <p:extLst>
      <p:ext uri="{BB962C8B-B14F-4D97-AF65-F5344CB8AC3E}">
        <p14:creationId xmlns:p14="http://schemas.microsoft.com/office/powerpoint/2010/main" val="2896786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eliminate the effect of the sorting operation, we provide a bi-level reformulation of the original problem. In the new optimization problem, the inner-problem provide the sample selection process to choose the hard instance by generating sparse solutions of v_+ and v_-.</a:t>
            </a:r>
          </a:p>
          <a:p>
            <a:endParaRPr lang="en-US" altLang="zh-CN"/>
          </a:p>
          <a:p>
            <a:r>
              <a:rPr lang="en-US" altLang="zh-CN"/>
              <a:t>The outer-level problem then optimize the empirical based on instance weights v. </a:t>
            </a:r>
          </a:p>
          <a:p>
            <a:endParaRPr lang="en-US" altLang="zh-CN"/>
          </a:p>
          <a:p>
            <a:r>
              <a:rPr lang="en-US" altLang="zh-CN"/>
              <a:t>In this reformulated form, the \ell_1 norm ball constraint makes the entire optimization problem </a:t>
            </a:r>
            <a:r>
              <a:rPr lang="en-US" altLang="zh-CN" err="1"/>
              <a:t>nondecomposible</a:t>
            </a:r>
            <a:r>
              <a:rPr lang="en-US" altLang="zh-CN"/>
              <a:t> toward instances, which is key obstacle toward the end-to-end framework. </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17</a:t>
            </a:fld>
            <a:endParaRPr lang="zh-CN" altLang="en-US"/>
          </a:p>
        </p:txBody>
      </p:sp>
    </p:spTree>
    <p:extLst>
      <p:ext uri="{BB962C8B-B14F-4D97-AF65-F5344CB8AC3E}">
        <p14:creationId xmlns:p14="http://schemas.microsoft.com/office/powerpoint/2010/main" val="93157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 fix this, we first reformulated l_1 ball constraint as a l_1 norm regularization in the inner problem. However, this new problem still has a sparse solution.</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18</a:t>
            </a:fld>
            <a:endParaRPr lang="zh-CN" altLang="en-US"/>
          </a:p>
        </p:txBody>
      </p:sp>
    </p:spTree>
    <p:extLst>
      <p:ext uri="{BB962C8B-B14F-4D97-AF65-F5344CB8AC3E}">
        <p14:creationId xmlns:p14="http://schemas.microsoft.com/office/powerpoint/2010/main" val="26874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 avoid sparsity, we replace the l_1 </a:t>
            </a:r>
            <a:r>
              <a:rPr lang="en-US" altLang="zh-CN" err="1"/>
              <a:t>regularizer</a:t>
            </a:r>
            <a:r>
              <a:rPr lang="en-US" altLang="zh-CN"/>
              <a:t> with a smoothed penalty \phi_\gamma.</a:t>
            </a:r>
          </a:p>
          <a:p>
            <a:endParaRPr lang="en-US" altLang="zh-CN"/>
          </a:p>
          <a:p>
            <a:r>
              <a:rPr lang="en-US" altLang="zh-CN"/>
              <a:t>This leads to our generic framework OP1. Now the sample selection process becomes a tunable weighting process. In this framework, we have two interesting components.</a:t>
            </a:r>
          </a:p>
          <a:p>
            <a:endParaRPr lang="en-US" altLang="zh-CN"/>
          </a:p>
          <a:p>
            <a:r>
              <a:rPr lang="en-US" altLang="zh-CN"/>
              <a:t>The first component are the sample weights v_+ and v_ which decide what to learn in the outer level problem.  </a:t>
            </a:r>
          </a:p>
          <a:p>
            <a:endParaRPr lang="en-US" altLang="zh-CN"/>
          </a:p>
          <a:p>
            <a:r>
              <a:rPr lang="en-US" altLang="zh-CN"/>
              <a:t>The second component is the penalty which decides the weighting strategy.</a:t>
            </a:r>
          </a:p>
          <a:p>
            <a:endParaRPr lang="en-US" altLang="zh-CN"/>
          </a:p>
          <a:p>
            <a:r>
              <a:rPr lang="en-US" altLang="zh-CN"/>
              <a:t>In the next few slides, we will make it clear that the connection between the sample weights and the penalty function is the key to an end-to-end framework.</a:t>
            </a:r>
          </a:p>
        </p:txBody>
      </p:sp>
      <p:sp>
        <p:nvSpPr>
          <p:cNvPr id="4" name="灯片编号占位符 3"/>
          <p:cNvSpPr>
            <a:spLocks noGrp="1"/>
          </p:cNvSpPr>
          <p:nvPr>
            <p:ph type="sldNum" sz="quarter" idx="5"/>
          </p:nvPr>
        </p:nvSpPr>
        <p:spPr/>
        <p:txBody>
          <a:bodyPr/>
          <a:lstStyle/>
          <a:p>
            <a:fld id="{F795D3EC-4509-4263-B04C-AF2AAFAA5E5F}" type="slidenum">
              <a:rPr lang="zh-CN" altLang="en-US" smtClean="0"/>
              <a:t>19</a:t>
            </a:fld>
            <a:endParaRPr lang="zh-CN" altLang="en-US"/>
          </a:p>
        </p:txBody>
      </p:sp>
    </p:spTree>
    <p:extLst>
      <p:ext uri="{BB962C8B-B14F-4D97-AF65-F5344CB8AC3E}">
        <p14:creationId xmlns:p14="http://schemas.microsoft.com/office/powerpoint/2010/main" val="3180101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For OP1, we see that OP1 could be simplified as a one-level if we can seek out a closed-form solution of the inner problems. In this case, both v_+, v_- could be formulated as a function of the instance score. We denote  this  function as \psi_\gamma and refer to it as the “weighting function”. </a:t>
            </a:r>
          </a:p>
          <a:p>
            <a:endParaRPr lang="en-US" altLang="zh-CN"/>
          </a:p>
          <a:p>
            <a:r>
              <a:rPr lang="en-US" altLang="zh-CN"/>
              <a:t>So under what condition can we realize such a closed form </a:t>
            </a:r>
            <a:r>
              <a:rPr lang="en-US" altLang="zh-CN" err="1"/>
              <a:t>soltuion</a:t>
            </a:r>
            <a:r>
              <a:rPr lang="en-US" altLang="zh-CN"/>
              <a:t>.  </a:t>
            </a:r>
          </a:p>
          <a:p>
            <a:endParaRPr lang="en-US" altLang="zh-CN"/>
          </a:p>
          <a:p>
            <a:r>
              <a:rPr lang="en-US" altLang="zh-CN"/>
              <a:t>Well it turns out that we need to push some regularities on both the weighting function \psi and  the penalty function \phi.</a:t>
            </a:r>
          </a:p>
        </p:txBody>
      </p:sp>
      <p:sp>
        <p:nvSpPr>
          <p:cNvPr id="4" name="灯片编号占位符 3"/>
          <p:cNvSpPr>
            <a:spLocks noGrp="1"/>
          </p:cNvSpPr>
          <p:nvPr>
            <p:ph type="sldNum" sz="quarter" idx="5"/>
          </p:nvPr>
        </p:nvSpPr>
        <p:spPr/>
        <p:txBody>
          <a:bodyPr/>
          <a:lstStyle/>
          <a:p>
            <a:fld id="{F795D3EC-4509-4263-B04C-AF2AAFAA5E5F}" type="slidenum">
              <a:rPr lang="zh-CN" altLang="en-US" smtClean="0"/>
              <a:t>20</a:t>
            </a:fld>
            <a:endParaRPr lang="zh-CN" altLang="en-US"/>
          </a:p>
        </p:txBody>
      </p:sp>
    </p:spTree>
    <p:extLst>
      <p:ext uri="{BB962C8B-B14F-4D97-AF65-F5344CB8AC3E}">
        <p14:creationId xmlns:p14="http://schemas.microsoft.com/office/powerpoint/2010/main" val="1256149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However,  many real-world applications such spam detection and disease diagnosis are naturally imbalanced. </a:t>
            </a:r>
          </a:p>
          <a:p>
            <a:endParaRPr lang="en-US" altLang="zh-CN"/>
          </a:p>
          <a:p>
            <a:r>
              <a:rPr lang="en-US" altLang="zh-CN"/>
              <a:t> For those datasets, the class distribution is highly skewed such that the vast majority of the samples are coming from the head classes or the majority classes. </a:t>
            </a:r>
          </a:p>
          <a:p>
            <a:endParaRPr lang="en-US" altLang="zh-CN"/>
          </a:p>
          <a:p>
            <a:r>
              <a:rPr lang="en-US" altLang="zh-CN"/>
              <a:t> In such cases, you might observe a very high acc, but only to find that all the samples are predicted the majority class or head class, which is complete meaningless. So how to fix it for long-tail data?</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3</a:t>
            </a:fld>
            <a:endParaRPr lang="zh-CN" altLang="en-US"/>
          </a:p>
        </p:txBody>
      </p:sp>
    </p:spTree>
    <p:extLst>
      <p:ext uri="{BB962C8B-B14F-4D97-AF65-F5344CB8AC3E}">
        <p14:creationId xmlns:p14="http://schemas.microsoft.com/office/powerpoint/2010/main" val="3793580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 do this, we introduce the calibrated smooth penalty function. And the calibrated weighting function as .</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21</a:t>
            </a:fld>
            <a:endParaRPr lang="zh-CN" altLang="en-US"/>
          </a:p>
        </p:txBody>
      </p:sp>
    </p:spTree>
    <p:extLst>
      <p:ext uri="{BB962C8B-B14F-4D97-AF65-F5344CB8AC3E}">
        <p14:creationId xmlns:p14="http://schemas.microsoft.com/office/powerpoint/2010/main" val="512005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a:latin typeface="Times New Roman" panose="02020603050405020304" pitchFamily="18" charset="0"/>
                <a:cs typeface="Times New Roman" panose="02020603050405020304" pitchFamily="18" charset="0"/>
              </a:rPr>
              <a:t>With these definition, we come to a dual correspondence theory.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360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a:latin typeface="Times New Roman" panose="02020603050405020304" pitchFamily="18" charset="0"/>
                <a:cs typeface="Times New Roman" panose="02020603050405020304" pitchFamily="18" charset="0"/>
              </a:rPr>
              <a:t>It means that once we have a calibrated smooth penalty function or a weighting function, we can obtain the other immediately by taking either a derivate or a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360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a:latin typeface="Times New Roman" panose="02020603050405020304" pitchFamily="18" charset="0"/>
                <a:cs typeface="Times New Roman" panose="02020603050405020304" pitchFamily="18" charset="0"/>
              </a:rPr>
              <a:t>Now with proposition, we come to have much simpler optimization problem.</a:t>
            </a:r>
            <a:endParaRPr lang="zh-CN" altLang="en-US" sz="360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795D3EC-4509-4263-B04C-AF2AAFAA5E5F}" type="slidenum">
              <a:rPr lang="zh-CN" altLang="en-US" smtClean="0"/>
              <a:t>22</a:t>
            </a:fld>
            <a:endParaRPr lang="zh-CN" altLang="en-US"/>
          </a:p>
        </p:txBody>
      </p:sp>
    </p:spTree>
    <p:extLst>
      <p:ext uri="{BB962C8B-B14F-4D97-AF65-F5344CB8AC3E}">
        <p14:creationId xmlns:p14="http://schemas.microsoft.com/office/powerpoint/2010/main" val="2850859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 could cancel the inner optimization problem and instead minimize the following Weighted empirical risk, which is a simple one-level problem and could implemented with the standard end-to-end framework.</a:t>
            </a:r>
            <a:endParaRPr lang="zh-CN" altLang="en-US"/>
          </a:p>
          <a:p>
            <a:endParaRPr lang="en-US" altLang="zh-CN"/>
          </a:p>
          <a:p>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23</a:t>
            </a:fld>
            <a:endParaRPr lang="zh-CN" altLang="en-US"/>
          </a:p>
        </p:txBody>
      </p:sp>
    </p:spTree>
    <p:extLst>
      <p:ext uri="{BB962C8B-B14F-4D97-AF65-F5344CB8AC3E}">
        <p14:creationId xmlns:p14="http://schemas.microsoft.com/office/powerpoint/2010/main" val="3651942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Practically, we provide two instantiations of the generic first. By employing a polynomial penalty function to approximate the ell_1 penalty,  we end up with a polynomial surrogate model as the following. By employing a  concave exponential weighting function,  we end up with an exponential model. </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24</a:t>
            </a:fld>
            <a:endParaRPr lang="zh-CN" altLang="en-US"/>
          </a:p>
        </p:txBody>
      </p:sp>
    </p:spTree>
    <p:extLst>
      <p:ext uri="{BB962C8B-B14F-4D97-AF65-F5344CB8AC3E}">
        <p14:creationId xmlns:p14="http://schemas.microsoft.com/office/powerpoint/2010/main" val="2832747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t>Next , we provide theoretical guarantees for our proposed model from two aspects. Firstly, we want to answer question of how to choose a weighting function to make the approximation effective.</a:t>
            </a:r>
          </a:p>
          <a:p>
            <a:endParaRPr lang="en-US" altLang="zh-CN" b="0" i="0"/>
          </a:p>
          <a:p>
            <a:r>
              <a:rPr lang="en-US" altLang="zh-CN" b="0" i="0"/>
              <a:t> Well, as we can see from the figure, the surrogate loss becomes an upper bound of the original 0-1 loss if S1/S2 is large. So concave function should be a better choice intuitively. </a:t>
            </a:r>
          </a:p>
          <a:p>
            <a:endParaRPr lang="en-US" altLang="zh-CN" b="0" i="0"/>
          </a:p>
          <a:p>
            <a:endParaRPr lang="en-US" altLang="zh-CN" b="0" i="0"/>
          </a:p>
          <a:p>
            <a:r>
              <a:rPr lang="en-US" altLang="zh-CN" b="0" i="0"/>
              <a:t>Theoretically, we can also prove that concave weighting functions are actually easier to achieve the upper bound.  </a:t>
            </a:r>
          </a:p>
          <a:p>
            <a:endParaRPr lang="en-US" altLang="zh-CN" b="0" i="0"/>
          </a:p>
          <a:p>
            <a:r>
              <a:rPr lang="en-US" altLang="zh-CN" b="0" i="0"/>
              <a:t>Moreover, we also provide a sufficient condition to achieve the upper bound. The result suggest that the surrogate risk becomes an upper bound when the </a:t>
            </a:r>
            <a:r>
              <a:rPr lang="en-US" altLang="zh-CN" sz="1200"/>
              <a:t>empirical distribution has </a:t>
            </a:r>
            <a:r>
              <a:rPr lang="en-US" altLang="zh-CN" sz="1200" b="1">
                <a:solidFill>
                  <a:srgbClr val="4472C4"/>
                </a:solidFill>
              </a:rPr>
              <a:t>significant</a:t>
            </a:r>
            <a:r>
              <a:rPr lang="en-US" altLang="zh-CN" sz="1200"/>
              <a:t> mass over instances with </a:t>
            </a:r>
            <a:r>
              <a:rPr lang="en-US" altLang="zh-CN" sz="1200" b="1">
                <a:solidFill>
                  <a:srgbClr val="4472C4"/>
                </a:solidFill>
              </a:rPr>
              <a:t>moderate difficulty.</a:t>
            </a:r>
            <a:endParaRPr lang="zh-CN" altLang="en-US" sz="1200" b="1">
              <a:solidFill>
                <a:srgbClr val="4472C4"/>
              </a:solidFill>
            </a:endParaRPr>
          </a:p>
          <a:p>
            <a:endParaRPr lang="en-US" altLang="zh-CN" b="0" i="0"/>
          </a:p>
          <a:p>
            <a:endParaRPr lang="en-US" altLang="zh-CN" b="0" i="0"/>
          </a:p>
          <a:p>
            <a:endParaRPr lang="zh-CN" altLang="en-US" b="0" i="0"/>
          </a:p>
        </p:txBody>
      </p:sp>
      <p:sp>
        <p:nvSpPr>
          <p:cNvPr id="4" name="灯片编号占位符 3"/>
          <p:cNvSpPr>
            <a:spLocks noGrp="1"/>
          </p:cNvSpPr>
          <p:nvPr>
            <p:ph type="sldNum" sz="quarter" idx="5"/>
          </p:nvPr>
        </p:nvSpPr>
        <p:spPr/>
        <p:txBody>
          <a:bodyPr/>
          <a:lstStyle/>
          <a:p>
            <a:fld id="{F795D3EC-4509-4263-B04C-AF2AAFAA5E5F}" type="slidenum">
              <a:rPr lang="zh-CN" altLang="en-US" smtClean="0"/>
              <a:t>25</a:t>
            </a:fld>
            <a:endParaRPr lang="zh-CN" altLang="en-US"/>
          </a:p>
        </p:txBody>
      </p:sp>
    </p:spTree>
    <p:extLst>
      <p:ext uri="{BB962C8B-B14F-4D97-AF65-F5344CB8AC3E}">
        <p14:creationId xmlns:p14="http://schemas.microsoft.com/office/powerpoint/2010/main" val="3905411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t>To validate whether the sufficient condition could hold. We generate a series of 50 simulated dataset.  For each dataset, we have 100 data points from positive and negative class each. The  score subjects to a </a:t>
            </a:r>
            <a:r>
              <a:rPr lang="en-US" altLang="zh-CN" b="0" i="0" err="1"/>
              <a:t>guassian</a:t>
            </a:r>
            <a:r>
              <a:rPr lang="en-US" altLang="zh-CN" b="0" i="0"/>
              <a:t> with mean 0.5, variance 0.08, negative scores subjects to a </a:t>
            </a:r>
            <a:r>
              <a:rPr lang="en-US" altLang="zh-CN" b="0" i="0" err="1"/>
              <a:t>guassian</a:t>
            </a:r>
            <a:r>
              <a:rPr lang="en-US" altLang="zh-CN" b="0" i="0"/>
              <a:t> with mean 0.3 and variance 0.08.  The sufficient condition requires us to find p and q such that \</a:t>
            </a:r>
            <a:r>
              <a:rPr lang="en-US" altLang="zh-CN" b="0" i="0" err="1"/>
              <a:t>rho_p</a:t>
            </a:r>
            <a:r>
              <a:rPr lang="en-US" altLang="zh-CN" b="0" i="0"/>
              <a:t> &gt; \</a:t>
            </a:r>
            <a:r>
              <a:rPr lang="en-US" altLang="zh-CN" b="0" i="0" err="1"/>
              <a:t>xi_q</a:t>
            </a:r>
            <a:r>
              <a:rPr lang="en-US" altLang="zh-CN" b="0" i="0"/>
              <a:t>. </a:t>
            </a:r>
          </a:p>
          <a:p>
            <a:endParaRPr lang="en-US" altLang="zh-CN" b="0" i="0"/>
          </a:p>
          <a:p>
            <a:r>
              <a:rPr lang="en-US" altLang="zh-CN" b="0" i="0"/>
              <a:t>We plot their log transformation on the figure. We can see clearly that this condition holds for all the 50 trails.</a:t>
            </a:r>
          </a:p>
          <a:p>
            <a:endParaRPr lang="en-US" altLang="zh-CN" b="0" i="0"/>
          </a:p>
          <a:p>
            <a:endParaRPr lang="en-US" altLang="zh-CN" b="0" i="0"/>
          </a:p>
          <a:p>
            <a:endParaRPr lang="zh-CN" altLang="en-US" b="0" i="0"/>
          </a:p>
        </p:txBody>
      </p:sp>
      <p:sp>
        <p:nvSpPr>
          <p:cNvPr id="4" name="灯片编号占位符 3"/>
          <p:cNvSpPr>
            <a:spLocks noGrp="1"/>
          </p:cNvSpPr>
          <p:nvPr>
            <p:ph type="sldNum" sz="quarter" idx="5"/>
          </p:nvPr>
        </p:nvSpPr>
        <p:spPr/>
        <p:txBody>
          <a:bodyPr/>
          <a:lstStyle/>
          <a:p>
            <a:fld id="{F795D3EC-4509-4263-B04C-AF2AAFAA5E5F}" type="slidenum">
              <a:rPr lang="zh-CN" altLang="en-US" smtClean="0"/>
              <a:t>26</a:t>
            </a:fld>
            <a:endParaRPr lang="zh-CN" altLang="en-US"/>
          </a:p>
        </p:txBody>
      </p:sp>
    </p:spTree>
    <p:extLst>
      <p:ext uri="{BB962C8B-B14F-4D97-AF65-F5344CB8AC3E}">
        <p14:creationId xmlns:p14="http://schemas.microsoft.com/office/powerpoint/2010/main" val="1135774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t>To validate the generalization ability of model, we can also prove the generalization bound for our ERM framework. It shows that the excess risk is in O\sqrt(VC dim/n_+) + \sqrt{VC dim / n_-} for a given VC class defined as T(F) and for any weighting function \phi achieving an upper bound. Note that prove is not trivial because the empirical loss we used is biased.  We have fix this problem by a series of error decomposition.   </a:t>
            </a:r>
            <a:endParaRPr lang="zh-CN" altLang="en-US" b="0" i="0"/>
          </a:p>
        </p:txBody>
      </p:sp>
      <p:sp>
        <p:nvSpPr>
          <p:cNvPr id="4" name="灯片编号占位符 3"/>
          <p:cNvSpPr>
            <a:spLocks noGrp="1"/>
          </p:cNvSpPr>
          <p:nvPr>
            <p:ph type="sldNum" sz="quarter" idx="5"/>
          </p:nvPr>
        </p:nvSpPr>
        <p:spPr/>
        <p:txBody>
          <a:bodyPr/>
          <a:lstStyle/>
          <a:p>
            <a:fld id="{F795D3EC-4509-4263-B04C-AF2AAFAA5E5F}" type="slidenum">
              <a:rPr lang="zh-CN" altLang="en-US" smtClean="0"/>
              <a:t>27</a:t>
            </a:fld>
            <a:endParaRPr lang="zh-CN" altLang="en-US"/>
          </a:p>
        </p:txBody>
      </p:sp>
    </p:spTree>
    <p:extLst>
      <p:ext uri="{BB962C8B-B14F-4D97-AF65-F5344CB8AC3E}">
        <p14:creationId xmlns:p14="http://schemas.microsoft.com/office/powerpoint/2010/main" val="1758393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0000"/>
              </a:lnSpc>
            </a:pPr>
            <a:r>
              <a:rPr lang="en-US" altLang="zh-CN" sz="2400"/>
              <a:t>In the experiments, we construct long-tail binary datasets from three datasets: CIFAR-10, CIFAR-100 and Tiny-</a:t>
            </a:r>
            <a:r>
              <a:rPr lang="en-US" altLang="zh-CN" sz="2400" err="1"/>
              <a:t>Imagenet</a:t>
            </a:r>
            <a:r>
              <a:rPr lang="en-US" altLang="zh-CN" sz="2400"/>
              <a:t>.  We create three binary subsets for each of them, resulting in 9 dataset subsets.</a:t>
            </a:r>
            <a:endParaRPr lang="en-US" altLang="zh-CN" sz="2000"/>
          </a:p>
          <a:p>
            <a:pPr lvl="1" algn="just">
              <a:lnSpc>
                <a:spcPct val="110000"/>
              </a:lnSpc>
              <a:buFont typeface="Wingdings" panose="05000000000000000000" pitchFamily="2" charset="2"/>
              <a:buChar char="ü"/>
            </a:pPr>
            <a:endParaRPr lang="en-US" altLang="zh-CN" sz="2000"/>
          </a:p>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altLang="zh-CN" sz="3200"/>
              <a:t>We adopt the TPAUC as our evaluation metric with alpha =0.3 ,beta  =0.3; alpha =0.4, beta = 0.4 and alpha =0.5, beta =0.5.</a:t>
            </a:r>
          </a:p>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endParaRPr lang="en-US" altLang="zh-CN" sz="3200"/>
          </a:p>
          <a:p>
            <a:pPr marL="0" marR="0" lvl="0" indent="0" algn="just" defTabSz="914400" rtl="0" eaLnBrk="1" fontAlgn="auto" latinLnBrk="0" hangingPunct="1">
              <a:lnSpc>
                <a:spcPct val="110000"/>
              </a:lnSpc>
              <a:spcBef>
                <a:spcPts val="0"/>
              </a:spcBef>
              <a:spcAft>
                <a:spcPts val="0"/>
              </a:spcAft>
              <a:buClrTx/>
              <a:buSzTx/>
              <a:buFont typeface="Wingdings" panose="05000000000000000000" pitchFamily="2" charset="2"/>
              <a:buNone/>
              <a:tabLst/>
              <a:defRPr/>
            </a:pPr>
            <a:r>
              <a:rPr lang="en-US" altLang="zh-CN" sz="3200"/>
              <a:t>We use the square loss as the surrogate loss function. </a:t>
            </a:r>
            <a:endParaRPr lang="zh-CN" altLang="en-US" sz="3200"/>
          </a:p>
          <a:p>
            <a:pPr lvl="1" algn="just">
              <a:lnSpc>
                <a:spcPct val="110000"/>
              </a:lnSpc>
              <a:buFont typeface="Wingdings" panose="05000000000000000000" pitchFamily="2" charset="2"/>
              <a:buNone/>
            </a:pPr>
            <a:endParaRPr lang="zh-CN" altLang="en-US" sz="3200"/>
          </a:p>
          <a:p>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28</a:t>
            </a:fld>
            <a:endParaRPr lang="zh-CN" altLang="en-US"/>
          </a:p>
        </p:txBody>
      </p:sp>
    </p:spTree>
    <p:extLst>
      <p:ext uri="{BB962C8B-B14F-4D97-AF65-F5344CB8AC3E}">
        <p14:creationId xmlns:p14="http://schemas.microsoft.com/office/powerpoint/2010/main" val="96240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0000"/>
              </a:lnSpc>
            </a:pPr>
            <a:r>
              <a:rPr lang="en-US" altLang="zh-CN" sz="1200"/>
              <a:t>Table 1 shows the performance comparison against other methods dealing with imbalanced data. </a:t>
            </a:r>
          </a:p>
          <a:p>
            <a:pPr algn="just"/>
            <a:endParaRPr lang="en-US" altLang="zh-CN" sz="1200"/>
          </a:p>
          <a:p>
            <a:pPr algn="just">
              <a:lnSpc>
                <a:spcPct val="110000"/>
              </a:lnSpc>
            </a:pPr>
            <a:r>
              <a:rPr lang="en-US" altLang="zh-CN" sz="1200"/>
              <a:t>The empirical results demonstrate the effectiveness of our proposed TPAUC algorithm.</a:t>
            </a:r>
            <a:endParaRPr lang="zh-CN" altLang="en-US" sz="1200"/>
          </a:p>
          <a:p>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29</a:t>
            </a:fld>
            <a:endParaRPr lang="zh-CN" altLang="en-US"/>
          </a:p>
        </p:txBody>
      </p:sp>
    </p:spTree>
    <p:extLst>
      <p:ext uri="{BB962C8B-B14F-4D97-AF65-F5344CB8AC3E}">
        <p14:creationId xmlns:p14="http://schemas.microsoft.com/office/powerpoint/2010/main" val="1065016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So can approximated loss function achieves the upper bound during the training process? </a:t>
            </a:r>
          </a:p>
          <a:p>
            <a:endParaRPr lang="en-US" altLang="zh-CN"/>
          </a:p>
          <a:p>
            <a:r>
              <a:rPr lang="en-US" altLang="zh-CN"/>
              <a:t>We validate this property empirical on the first subset on CIFAR-10 with a concave polynomial model. Here in the figure the blue line shows the approximated surrogate loss, the green line shows the empirical surrogate loss, and the red line shows the 0-1 loss. </a:t>
            </a:r>
          </a:p>
          <a:p>
            <a:endParaRPr lang="en-US" altLang="zh-CN"/>
          </a:p>
          <a:p>
            <a:r>
              <a:rPr lang="en-US" altLang="zh-CN"/>
              <a:t>The results show that the approximated loss is always an upper bound of the surrogate loss and the 0-1 loss.</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30</a:t>
            </a:fld>
            <a:endParaRPr lang="zh-CN" altLang="en-US"/>
          </a:p>
        </p:txBody>
      </p:sp>
    </p:spTree>
    <p:extLst>
      <p:ext uri="{BB962C8B-B14F-4D97-AF65-F5344CB8AC3E}">
        <p14:creationId xmlns:p14="http://schemas.microsoft.com/office/powerpoint/2010/main" val="3072180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 famous physicist </a:t>
            </a:r>
            <a:r>
              <a:rPr lang="en-US" altLang="zh-CN" b="0" i="0">
                <a:solidFill>
                  <a:srgbClr val="202122"/>
                </a:solidFill>
                <a:effectLst/>
                <a:latin typeface="Arial" panose="020B0604020202020204" pitchFamily="34" charset="0"/>
              </a:rPr>
              <a:t>William Thomson </a:t>
            </a:r>
            <a:r>
              <a:rPr lang="en-US" altLang="zh-CN" sz="1200"/>
              <a:t>once said that If you can not </a:t>
            </a:r>
            <a:r>
              <a:rPr lang="en-US" altLang="zh-CN" sz="1200" b="1">
                <a:solidFill>
                  <a:srgbClr val="C55A11"/>
                </a:solidFill>
              </a:rPr>
              <a:t>measure</a:t>
            </a:r>
            <a:r>
              <a:rPr lang="en-US" altLang="zh-CN" sz="1200"/>
              <a:t> it,</a:t>
            </a:r>
            <a:r>
              <a:rPr lang="zh-CN" altLang="en-US" sz="1200"/>
              <a:t> </a:t>
            </a:r>
            <a:r>
              <a:rPr lang="en-US" altLang="zh-CN" sz="1200"/>
              <a:t> you can not improve it. So we need to </a:t>
            </a:r>
            <a:r>
              <a:rPr lang="en-US" altLang="zh-CN" sz="1200" b="0"/>
              <a:t>Seek out a suitable metric for imbalanced datasets</a:t>
            </a:r>
            <a:endParaRPr lang="zh-CN" altLang="en-US" sz="1200" b="0"/>
          </a:p>
          <a:p>
            <a:pPr marL="0" indent="0">
              <a:buNone/>
            </a:pPr>
            <a:endParaRPr lang="zh-CN" altLang="en-US" sz="1200" b="0"/>
          </a:p>
          <a:p>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4</a:t>
            </a:fld>
            <a:endParaRPr lang="zh-CN" altLang="en-US"/>
          </a:p>
        </p:txBody>
      </p:sp>
    </p:spTree>
    <p:extLst>
      <p:ext uri="{BB962C8B-B14F-4D97-AF65-F5344CB8AC3E}">
        <p14:creationId xmlns:p14="http://schemas.microsoft.com/office/powerpoint/2010/main" val="231880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Finally we validate the performance of concave weighting functions vs. the convex weighting functions. </a:t>
            </a:r>
          </a:p>
          <a:p>
            <a:endParaRPr lang="en-US" altLang="zh-CN"/>
          </a:p>
          <a:p>
            <a:r>
              <a:rPr lang="en-US" altLang="zh-CN"/>
              <a:t>To do this, we analysis the effect of gamma on CIFAR-10-subset-1 with the polynomial model. </a:t>
            </a:r>
          </a:p>
          <a:p>
            <a:endParaRPr lang="en-US" altLang="zh-CN"/>
          </a:p>
          <a:p>
            <a:endParaRPr lang="en-US" altLang="zh-CN"/>
          </a:p>
          <a:p>
            <a:r>
              <a:rPr lang="en-US" altLang="zh-CN"/>
              <a:t>The shows that the concave function with 1 over (1 minus \gamma) less than 1 significantly outperforms the </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31</a:t>
            </a:fld>
            <a:endParaRPr lang="zh-CN" altLang="en-US"/>
          </a:p>
        </p:txBody>
      </p:sp>
    </p:spTree>
    <p:extLst>
      <p:ext uri="{BB962C8B-B14F-4D97-AF65-F5344CB8AC3E}">
        <p14:creationId xmlns:p14="http://schemas.microsoft.com/office/powerpoint/2010/main" val="385970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a:t>
            </a:r>
            <a:r>
              <a:rPr lang="zh-CN" altLang="en-US"/>
              <a:t> </a:t>
            </a:r>
            <a:r>
              <a:rPr lang="en-US" altLang="zh-CN"/>
              <a:t>conclusion, we study the problem of </a:t>
            </a:r>
            <a:r>
              <a:rPr lang="en-US" altLang="zh-CN" sz="1200"/>
              <a:t>how to optimize TPAUC ( which is  a local version of AUC with a FPR upper bound and a TPR lower bound)  in an end-to-end manner? </a:t>
            </a:r>
            <a:endParaRPr lang="zh-CN" altLang="en-US" sz="1200"/>
          </a:p>
          <a:p>
            <a:endParaRPr lang="en-US" altLang="zh-CN"/>
          </a:p>
          <a:p>
            <a:r>
              <a:rPr lang="en-US" altLang="zh-CN"/>
              <a:t>To do this, we present a bi-level reformulation of ERM framework for TPAUC.</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On top of the bi-level problem, we propose a relaxation scheme for sample selection of the inner-level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err="1"/>
              <a:t>Sunsequently</a:t>
            </a:r>
            <a:r>
              <a:rPr lang="en-US" altLang="zh-CN"/>
              <a:t>, we propose a generic surrogate objective function based on the dual correspondence between the weighting functions and the penalty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Theoretically, we provide a sufficient condition for achieving the upper bound of the objective. We also show that Concave weighting functions are easier to achieve the upper bound. Finally, we propose an                                                 excess risk bound for the approximated ERM.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That’s all for my presentation. Thank you so much for your time. And I’m ready for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en-US" altLang="zh-CN"/>
          </a:p>
          <a:p>
            <a:endParaRPr lang="en-US" altLang="zh-CN"/>
          </a:p>
        </p:txBody>
      </p:sp>
      <p:sp>
        <p:nvSpPr>
          <p:cNvPr id="4" name="灯片编号占位符 3"/>
          <p:cNvSpPr>
            <a:spLocks noGrp="1"/>
          </p:cNvSpPr>
          <p:nvPr>
            <p:ph type="sldNum" sz="quarter" idx="5"/>
          </p:nvPr>
        </p:nvSpPr>
        <p:spPr/>
        <p:txBody>
          <a:bodyPr/>
          <a:lstStyle/>
          <a:p>
            <a:fld id="{F795D3EC-4509-4263-B04C-AF2AAFAA5E5F}" type="slidenum">
              <a:rPr lang="zh-CN" altLang="en-US" smtClean="0"/>
              <a:t>32</a:t>
            </a:fld>
            <a:endParaRPr lang="zh-CN" altLang="en-US"/>
          </a:p>
        </p:txBody>
      </p:sp>
    </p:spTree>
    <p:extLst>
      <p:ext uri="{BB962C8B-B14F-4D97-AF65-F5344CB8AC3E}">
        <p14:creationId xmlns:p14="http://schemas.microsoft.com/office/powerpoint/2010/main" val="1033545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That’s all of my presentation. Thank you so much for your time.  I’m ready for questions.</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33</a:t>
            </a:fld>
            <a:endParaRPr lang="zh-CN" altLang="en-US"/>
          </a:p>
        </p:txBody>
      </p:sp>
    </p:spTree>
    <p:extLst>
      <p:ext uri="{BB962C8B-B14F-4D97-AF65-F5344CB8AC3E}">
        <p14:creationId xmlns:p14="http://schemas.microsoft.com/office/powerpoint/2010/main" val="3744709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a:t>In this paper, we are especially interested in what called the </a:t>
            </a:r>
            <a:r>
              <a:rPr lang="en-US" altLang="zh-CN" sz="1200"/>
              <a:t>Receiver Operating Characteristic Curve and the calculation of its area.</a:t>
            </a:r>
          </a:p>
          <a:p>
            <a:r>
              <a:rPr lang="en-US" altLang="zh-CN" sz="1200"/>
              <a:t> ROC is a  curve showing the performance of a given classifier at all possible classification thresholds. </a:t>
            </a:r>
          </a:p>
          <a:p>
            <a:endParaRPr lang="en-US" altLang="zh-CN" sz="1200"/>
          </a:p>
          <a:p>
            <a:r>
              <a:rPr lang="en-US" altLang="zh-CN" sz="1200"/>
              <a:t>Given binary classification problem, one we can learn scoring function  f(x) and a classification threshold t. An instance will be predicted as positive if f(x) is greater than the threshold, and negative otherwise. Under this setting, focus on a specific point on the ROC curve, it shows the performance with a fixed threshold t, the x-axis represents the False positive rate which is the possibility to predict a negative instance as positive and the y-axis represents the True Positive Rate which is the possibility to predict a truly positive instance as positive.</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5</a:t>
            </a:fld>
            <a:endParaRPr lang="zh-CN" altLang="en-US"/>
          </a:p>
        </p:txBody>
      </p:sp>
    </p:spTree>
    <p:extLst>
      <p:ext uri="{BB962C8B-B14F-4D97-AF65-F5344CB8AC3E}">
        <p14:creationId xmlns:p14="http://schemas.microsoft.com/office/powerpoint/2010/main" val="6227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a:t>ROC in itself presents a series of performances from a classifier. However, when making decision, we often want a single evaluation metric to aggregate such performances. Practically, we often use the Area Under the ROC curve (AUC) as  the aggregated performance. </a:t>
            </a:r>
          </a:p>
          <a:p>
            <a:endParaRPr lang="en-US" altLang="zh-CN"/>
          </a:p>
          <a:p>
            <a:r>
              <a:rPr lang="en-US" altLang="zh-CN"/>
              <a:t>As its name implies, AUC is the integral of the ROC curve over all possible thresholds. However, the integration is over the classification threshold, making it non-trivial to find an empirical estimation. </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6</a:t>
            </a:fld>
            <a:endParaRPr lang="zh-CN" altLang="en-US"/>
          </a:p>
        </p:txBody>
      </p:sp>
    </p:spTree>
    <p:extLst>
      <p:ext uri="{BB962C8B-B14F-4D97-AF65-F5344CB8AC3E}">
        <p14:creationId xmlns:p14="http://schemas.microsoft.com/office/powerpoint/2010/main" val="354149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r>
              <a:rPr lang="en-US" altLang="zh-CN"/>
              <a:t>Nowadays, when measuring AUC, we often employ a reformulation as the probability that the positive instance has a higher score than a negative, where the effect of the thresholds can be canceled.</a:t>
            </a:r>
          </a:p>
          <a:p>
            <a:endParaRPr lang="en-US" altLang="zh-CN"/>
          </a:p>
          <a:p>
            <a:r>
              <a:rPr lang="en-US" altLang="zh-CN"/>
              <a:t>Moreover, it also suggests that AUC only measures how well the positive scores and separated from the negative ones in distribution, which is irrelevant of the class distribution.</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7</a:t>
            </a:fld>
            <a:endParaRPr lang="zh-CN" altLang="en-US"/>
          </a:p>
        </p:txBody>
      </p:sp>
    </p:spTree>
    <p:extLst>
      <p:ext uri="{BB962C8B-B14F-4D97-AF65-F5344CB8AC3E}">
        <p14:creationId xmlns:p14="http://schemas.microsoft.com/office/powerpoint/2010/main" val="7977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a:t>Despite the popularity of AUC, it is also known to have some limitations. </a:t>
            </a:r>
          </a:p>
          <a:p>
            <a:endParaRPr lang="en-US" altLang="zh-CN"/>
          </a:p>
          <a:p>
            <a:r>
              <a:rPr lang="en-US" altLang="zh-CN"/>
              <a:t>Here in this paper, we are focusing on the problem that AUC is somewhat too informative to meet specific decision requirement. </a:t>
            </a:r>
          </a:p>
          <a:p>
            <a:endParaRPr lang="en-US" altLang="zh-CN"/>
          </a:p>
          <a:p>
            <a:r>
              <a:rPr lang="en-US" altLang="zh-CN"/>
              <a:t>When calculating AUC, we take a global integration over all possible TPR and FPR. </a:t>
            </a:r>
          </a:p>
          <a:p>
            <a:endParaRPr lang="en-US" altLang="zh-CN"/>
          </a:p>
          <a:p>
            <a:r>
              <a:rPr lang="en-US" altLang="zh-CN"/>
              <a:t>Obviously, in real-world problems only the classifier whose performance is located at a given range is of interested. This requires the metric employed to focus on specific performance constraints. </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 this sense, we should </a:t>
            </a:r>
            <a:r>
              <a:rPr lang="en-US" altLang="zh-CN" sz="1200" b="1"/>
              <a:t>Consider Local analogs of AUC</a:t>
            </a:r>
            <a:endParaRPr lang="zh-CN" altLang="en-US" sz="1200" b="1"/>
          </a:p>
          <a:p>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8</a:t>
            </a:fld>
            <a:endParaRPr lang="zh-CN" altLang="en-US"/>
          </a:p>
        </p:txBody>
      </p:sp>
    </p:spTree>
    <p:extLst>
      <p:ext uri="{BB962C8B-B14F-4D97-AF65-F5344CB8AC3E}">
        <p14:creationId xmlns:p14="http://schemas.microsoft.com/office/powerpoint/2010/main" val="1042859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For many real world applications like medical  and bioinformatics , there is often a specific requirement on the range of FPR. </a:t>
            </a:r>
          </a:p>
          <a:p>
            <a:endParaRPr lang="en-US" altLang="zh-CN"/>
          </a:p>
          <a:p>
            <a:r>
              <a:rPr lang="en-US" altLang="zh-CN"/>
              <a:t>Dobb and Pepe in 2003 Proposed a local version of AUC called Partial AUC. Here we call it one way partial AUC to distinguish it from the two way partial AUC metric.  One way partial AUC only calculates the Area under ROC within a predefined FPR range alpha beta.  So the only difference is here the upper and lower limit in the integral.</a:t>
            </a:r>
            <a:endParaRPr lang="zh-CN" altLang="en-US"/>
          </a:p>
        </p:txBody>
      </p:sp>
      <p:sp>
        <p:nvSpPr>
          <p:cNvPr id="4" name="灯片编号占位符 3"/>
          <p:cNvSpPr>
            <a:spLocks noGrp="1"/>
          </p:cNvSpPr>
          <p:nvPr>
            <p:ph type="sldNum" sz="quarter" idx="5"/>
          </p:nvPr>
        </p:nvSpPr>
        <p:spPr/>
        <p:txBody>
          <a:bodyPr/>
          <a:lstStyle/>
          <a:p>
            <a:fld id="{F795D3EC-4509-4263-B04C-AF2AAFAA5E5F}" type="slidenum">
              <a:rPr lang="zh-CN" altLang="en-US" smtClean="0"/>
              <a:t>9</a:t>
            </a:fld>
            <a:endParaRPr lang="zh-CN" altLang="en-US"/>
          </a:p>
        </p:txBody>
      </p:sp>
    </p:spTree>
    <p:extLst>
      <p:ext uri="{BB962C8B-B14F-4D97-AF65-F5344CB8AC3E}">
        <p14:creationId xmlns:p14="http://schemas.microsoft.com/office/powerpoint/2010/main" val="3643750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a:solidFill>
                  <a:schemeClr val="tx1"/>
                </a:solidFill>
              </a:rPr>
              <a:t>Yang </a:t>
            </a:r>
            <a:r>
              <a:rPr lang="en-US" altLang="zh-CN" b="0" err="1">
                <a:solidFill>
                  <a:schemeClr val="tx1"/>
                </a:solidFill>
              </a:rPr>
              <a:t>etal</a:t>
            </a:r>
            <a:r>
              <a:rPr lang="en-US" altLang="zh-CN" b="0">
                <a:solidFill>
                  <a:schemeClr val="tx1"/>
                </a:solidFill>
              </a:rPr>
              <a:t> later argues that a reasonable model should simultaneously enjoy a low FPR and a high TPR. SO they propose a novel metric called Two way partial AUC or TPAUC in short, very recently.  </a:t>
            </a:r>
          </a:p>
          <a:p>
            <a:endParaRPr lang="en-US" altLang="zh-CN" b="0">
              <a:solidFill>
                <a:schemeClr val="tx1"/>
              </a:solidFill>
            </a:endParaRPr>
          </a:p>
          <a:p>
            <a:r>
              <a:rPr lang="en-US" altLang="zh-CN" b="0">
                <a:solidFill>
                  <a:schemeClr val="tx1"/>
                </a:solidFill>
              </a:rPr>
              <a:t>TPAUC only considers the area with FPR less than beta and TPR greater that 1- \alpha.  Here not only should we change the upper and lower limit, but we also need to subtract the area of lower  rectangle from the integral. </a:t>
            </a:r>
            <a:endParaRPr lang="zh-CN" altLang="en-US" b="0">
              <a:solidFill>
                <a:schemeClr val="tx1"/>
              </a:solidFill>
            </a:endParaRPr>
          </a:p>
        </p:txBody>
      </p:sp>
      <p:sp>
        <p:nvSpPr>
          <p:cNvPr id="4" name="灯片编号占位符 3"/>
          <p:cNvSpPr>
            <a:spLocks noGrp="1"/>
          </p:cNvSpPr>
          <p:nvPr>
            <p:ph type="sldNum" sz="quarter" idx="5"/>
          </p:nvPr>
        </p:nvSpPr>
        <p:spPr/>
        <p:txBody>
          <a:bodyPr/>
          <a:lstStyle/>
          <a:p>
            <a:fld id="{F795D3EC-4509-4263-B04C-AF2AAFAA5E5F}" type="slidenum">
              <a:rPr lang="zh-CN" altLang="en-US" smtClean="0"/>
              <a:t>10</a:t>
            </a:fld>
            <a:endParaRPr lang="zh-CN" altLang="en-US"/>
          </a:p>
        </p:txBody>
      </p:sp>
    </p:spTree>
    <p:extLst>
      <p:ext uri="{BB962C8B-B14F-4D97-AF65-F5344CB8AC3E}">
        <p14:creationId xmlns:p14="http://schemas.microsoft.com/office/powerpoint/2010/main" val="3514453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AA529-972D-4BB7-BD11-593DA68B554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2490DE9-AA90-47B1-A8AB-53C455F1E083}"/>
              </a:ext>
            </a:extLst>
          </p:cNvPr>
          <p:cNvSpPr>
            <a:spLocks noGrp="1"/>
          </p:cNvSpPr>
          <p:nvPr>
            <p:ph type="subTitle" idx="1"/>
          </p:nvPr>
        </p:nvSpPr>
        <p:spPr>
          <a:xfrm>
            <a:off x="1524000" y="3602038"/>
            <a:ext cx="9144000" cy="1655762"/>
          </a:xfrm>
        </p:spPr>
        <p:txBody>
          <a:bodyPr/>
          <a:lstStyle>
            <a:lvl1pPr marL="0" indent="0" algn="ctr">
              <a:buNone/>
              <a:defRPr sz="24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41C1285-9E67-4496-9CF9-AFD7077ACD4B}"/>
              </a:ext>
            </a:extLst>
          </p:cNvPr>
          <p:cNvSpPr>
            <a:spLocks noGrp="1"/>
          </p:cNvSpPr>
          <p:nvPr>
            <p:ph type="dt" sz="half" idx="10"/>
          </p:nvPr>
        </p:nvSpPr>
        <p:spPr/>
        <p:txBody>
          <a:bodyPr/>
          <a:lstStyle/>
          <a:p>
            <a:fld id="{BDC7B15F-8C56-465C-896F-1C08A4A958A8}"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6E5BAC69-5E4C-495C-8A98-922A97237E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BAF45A-F5EE-44FD-BBCE-FE764166D144}"/>
              </a:ext>
            </a:extLst>
          </p:cNvPr>
          <p:cNvSpPr>
            <a:spLocks noGrp="1"/>
          </p:cNvSpPr>
          <p:nvPr>
            <p:ph type="sldNum" sz="quarter" idx="12"/>
          </p:nvPr>
        </p:nvSpPr>
        <p:spPr/>
        <p:txBody>
          <a:bodyPr/>
          <a:lstStyle/>
          <a:p>
            <a:fld id="{84BC43C2-359C-4EF7-A068-24E17954FD74}" type="slidenum">
              <a:rPr lang="zh-CN" altLang="en-US" smtClean="0"/>
              <a:t>‹#›</a:t>
            </a:fld>
            <a:endParaRPr lang="zh-CN" altLang="en-US"/>
          </a:p>
        </p:txBody>
      </p:sp>
      <p:pic>
        <p:nvPicPr>
          <p:cNvPr id="7" name="图片 6" descr="卡通画&#10;&#10;中度可信度描述已自动生成">
            <a:extLst>
              <a:ext uri="{FF2B5EF4-FFF2-40B4-BE49-F238E27FC236}">
                <a16:creationId xmlns:a16="http://schemas.microsoft.com/office/drawing/2014/main" id="{1D85485C-2CEE-4255-AF2E-43F33AF42C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04673" y="4"/>
            <a:ext cx="2555131" cy="836011"/>
          </a:xfrm>
          <a:prstGeom prst="rect">
            <a:avLst/>
          </a:prstGeom>
        </p:spPr>
      </p:pic>
    </p:spTree>
    <p:extLst>
      <p:ext uri="{BB962C8B-B14F-4D97-AF65-F5344CB8AC3E}">
        <p14:creationId xmlns:p14="http://schemas.microsoft.com/office/powerpoint/2010/main" val="2877660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B5545-3D9A-4071-8952-9A80B8ED08C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ABFAB15-D0E4-406B-A40A-A4DFF8A1775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991490-B6E1-46AC-9E31-E7AC839B5114}"/>
              </a:ext>
            </a:extLst>
          </p:cNvPr>
          <p:cNvSpPr>
            <a:spLocks noGrp="1"/>
          </p:cNvSpPr>
          <p:nvPr>
            <p:ph type="dt" sz="half" idx="10"/>
          </p:nvPr>
        </p:nvSpPr>
        <p:spPr/>
        <p:txBody>
          <a:bodyPr/>
          <a:lstStyle/>
          <a:p>
            <a:fld id="{BDC7B15F-8C56-465C-896F-1C08A4A958A8}"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6308517C-E780-489C-9E6B-CF36D28723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132076-AB1D-468F-BAA5-5B2C9526B4DA}"/>
              </a:ext>
            </a:extLst>
          </p:cNvPr>
          <p:cNvSpPr>
            <a:spLocks noGrp="1"/>
          </p:cNvSpPr>
          <p:nvPr>
            <p:ph type="sldNum" sz="quarter" idx="12"/>
          </p:nvPr>
        </p:nvSpPr>
        <p:spPr/>
        <p:txBody>
          <a:bodyPr/>
          <a:lstStyle/>
          <a:p>
            <a:fld id="{84BC43C2-359C-4EF7-A068-24E17954FD74}" type="slidenum">
              <a:rPr lang="zh-CN" altLang="en-US" smtClean="0"/>
              <a:t>‹#›</a:t>
            </a:fld>
            <a:endParaRPr lang="zh-CN" altLang="en-US"/>
          </a:p>
        </p:txBody>
      </p:sp>
    </p:spTree>
    <p:extLst>
      <p:ext uri="{BB962C8B-B14F-4D97-AF65-F5344CB8AC3E}">
        <p14:creationId xmlns:p14="http://schemas.microsoft.com/office/powerpoint/2010/main" val="923186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0EBD29-0BDC-47B5-8998-573F7E0EEED8}"/>
              </a:ext>
            </a:extLst>
          </p:cNvPr>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775CB0E-6B30-4A7D-AFF6-ACB06342A991}"/>
              </a:ext>
            </a:extLst>
          </p:cNvPr>
          <p:cNvSpPr>
            <a:spLocks noGrp="1"/>
          </p:cNvSpPr>
          <p:nvPr>
            <p:ph type="body" orient="vert" idx="1"/>
          </p:nvPr>
        </p:nvSpPr>
        <p:spPr>
          <a:xfrm>
            <a:off x="838203"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E1DCDF-CE1A-47DA-AC6D-9654AFF17C53}"/>
              </a:ext>
            </a:extLst>
          </p:cNvPr>
          <p:cNvSpPr>
            <a:spLocks noGrp="1"/>
          </p:cNvSpPr>
          <p:nvPr>
            <p:ph type="dt" sz="half" idx="10"/>
          </p:nvPr>
        </p:nvSpPr>
        <p:spPr/>
        <p:txBody>
          <a:bodyPr/>
          <a:lstStyle/>
          <a:p>
            <a:fld id="{BDC7B15F-8C56-465C-896F-1C08A4A958A8}"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F406701E-1BB5-4076-80AF-A82FEBAC56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52FB18-6C36-4A5F-95BA-FB5EBECEA8CE}"/>
              </a:ext>
            </a:extLst>
          </p:cNvPr>
          <p:cNvSpPr>
            <a:spLocks noGrp="1"/>
          </p:cNvSpPr>
          <p:nvPr>
            <p:ph type="sldNum" sz="quarter" idx="12"/>
          </p:nvPr>
        </p:nvSpPr>
        <p:spPr/>
        <p:txBody>
          <a:bodyPr/>
          <a:lstStyle/>
          <a:p>
            <a:fld id="{84BC43C2-359C-4EF7-A068-24E17954FD74}" type="slidenum">
              <a:rPr lang="zh-CN" altLang="en-US" smtClean="0"/>
              <a:t>‹#›</a:t>
            </a:fld>
            <a:endParaRPr lang="zh-CN" altLang="en-US"/>
          </a:p>
        </p:txBody>
      </p:sp>
    </p:spTree>
    <p:extLst>
      <p:ext uri="{BB962C8B-B14F-4D97-AF65-F5344CB8AC3E}">
        <p14:creationId xmlns:p14="http://schemas.microsoft.com/office/powerpoint/2010/main" val="371348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2FAB9-7026-494C-B71E-9B25C80FCC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B713DA7-B1CB-4FF9-BF71-E8AF3ADA196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AB34CD-C593-4407-AA45-F4A3F5C43E2B}"/>
              </a:ext>
            </a:extLst>
          </p:cNvPr>
          <p:cNvSpPr>
            <a:spLocks noGrp="1"/>
          </p:cNvSpPr>
          <p:nvPr>
            <p:ph type="dt" sz="half" idx="10"/>
          </p:nvPr>
        </p:nvSpPr>
        <p:spPr/>
        <p:txBody>
          <a:bodyPr/>
          <a:lstStyle/>
          <a:p>
            <a:fld id="{BDC7B15F-8C56-465C-896F-1C08A4A958A8}"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B31BB476-5F5A-42A8-A4B4-E39725DF07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DCBCC3-0E26-4D90-9018-C47555CF9CE9}"/>
              </a:ext>
            </a:extLst>
          </p:cNvPr>
          <p:cNvSpPr>
            <a:spLocks noGrp="1"/>
          </p:cNvSpPr>
          <p:nvPr>
            <p:ph type="sldNum" sz="quarter" idx="12"/>
          </p:nvPr>
        </p:nvSpPr>
        <p:spPr/>
        <p:txBody>
          <a:bodyPr/>
          <a:lstStyle/>
          <a:p>
            <a:fld id="{84BC43C2-359C-4EF7-A068-24E17954FD74}" type="slidenum">
              <a:rPr lang="zh-CN" altLang="en-US" smtClean="0"/>
              <a:t>‹#›</a:t>
            </a:fld>
            <a:endParaRPr lang="zh-CN" altLang="en-US"/>
          </a:p>
        </p:txBody>
      </p:sp>
      <p:pic>
        <p:nvPicPr>
          <p:cNvPr id="7" name="图片 6" descr="卡通画&#10;&#10;中度可信度描述已自动生成">
            <a:extLst>
              <a:ext uri="{FF2B5EF4-FFF2-40B4-BE49-F238E27FC236}">
                <a16:creationId xmlns:a16="http://schemas.microsoft.com/office/drawing/2014/main" id="{AB9AC8CA-D51C-4103-AAED-36C8E8CF37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04673" y="4"/>
            <a:ext cx="2555131" cy="836011"/>
          </a:xfrm>
          <a:prstGeom prst="rect">
            <a:avLst/>
          </a:prstGeom>
        </p:spPr>
      </p:pic>
    </p:spTree>
    <p:extLst>
      <p:ext uri="{BB962C8B-B14F-4D97-AF65-F5344CB8AC3E}">
        <p14:creationId xmlns:p14="http://schemas.microsoft.com/office/powerpoint/2010/main" val="493679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6655D-DE13-4C32-9428-79FD0C47E87F}"/>
              </a:ext>
            </a:extLst>
          </p:cNvPr>
          <p:cNvSpPr>
            <a:spLocks noGrp="1"/>
          </p:cNvSpPr>
          <p:nvPr>
            <p:ph type="title"/>
          </p:nvPr>
        </p:nvSpPr>
        <p:spPr>
          <a:xfrm>
            <a:off x="831851" y="1709746"/>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49C1165-0181-4F8B-9240-AC286F18F0BB}"/>
              </a:ext>
            </a:extLst>
          </p:cNvPr>
          <p:cNvSpPr>
            <a:spLocks noGrp="1"/>
          </p:cNvSpPr>
          <p:nvPr>
            <p:ph type="body" idx="1"/>
          </p:nvPr>
        </p:nvSpPr>
        <p:spPr>
          <a:xfrm>
            <a:off x="831851" y="4589471"/>
            <a:ext cx="10515600" cy="1500187"/>
          </a:xfrm>
        </p:spPr>
        <p:txBody>
          <a:bodyPr/>
          <a:lstStyle>
            <a:lvl1pPr marL="0" indent="0">
              <a:buNone/>
              <a:defRPr sz="2400">
                <a:solidFill>
                  <a:schemeClr val="tx1">
                    <a:tint val="75000"/>
                  </a:schemeClr>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79FBDFA-E56E-453C-9F73-8565FD155B67}"/>
              </a:ext>
            </a:extLst>
          </p:cNvPr>
          <p:cNvSpPr>
            <a:spLocks noGrp="1"/>
          </p:cNvSpPr>
          <p:nvPr>
            <p:ph type="dt" sz="half" idx="10"/>
          </p:nvPr>
        </p:nvSpPr>
        <p:spPr/>
        <p:txBody>
          <a:bodyPr/>
          <a:lstStyle/>
          <a:p>
            <a:fld id="{BDC7B15F-8C56-465C-896F-1C08A4A958A8}"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4619E53E-1E77-4388-AFA8-9D5A0143C6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D0D369-4733-4321-AE01-794D7D4E20F8}"/>
              </a:ext>
            </a:extLst>
          </p:cNvPr>
          <p:cNvSpPr>
            <a:spLocks noGrp="1"/>
          </p:cNvSpPr>
          <p:nvPr>
            <p:ph type="sldNum" sz="quarter" idx="12"/>
          </p:nvPr>
        </p:nvSpPr>
        <p:spPr/>
        <p:txBody>
          <a:bodyPr/>
          <a:lstStyle/>
          <a:p>
            <a:fld id="{84BC43C2-359C-4EF7-A068-24E17954FD74}" type="slidenum">
              <a:rPr lang="zh-CN" altLang="en-US" smtClean="0"/>
              <a:t>‹#›</a:t>
            </a:fld>
            <a:endParaRPr lang="zh-CN" altLang="en-US"/>
          </a:p>
        </p:txBody>
      </p:sp>
    </p:spTree>
    <p:extLst>
      <p:ext uri="{BB962C8B-B14F-4D97-AF65-F5344CB8AC3E}">
        <p14:creationId xmlns:p14="http://schemas.microsoft.com/office/powerpoint/2010/main" val="1433556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EB69A-D314-405C-88F6-C5DC369E6E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E1FEA3-DBDA-4BFA-BF12-5715738BB2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2056EF6-0ED8-486A-86B9-AD83FBD8E6F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2DAD9F-888E-47B4-BC8D-F4C203E0D707}"/>
              </a:ext>
            </a:extLst>
          </p:cNvPr>
          <p:cNvSpPr>
            <a:spLocks noGrp="1"/>
          </p:cNvSpPr>
          <p:nvPr>
            <p:ph type="dt" sz="half" idx="10"/>
          </p:nvPr>
        </p:nvSpPr>
        <p:spPr/>
        <p:txBody>
          <a:bodyPr/>
          <a:lstStyle/>
          <a:p>
            <a:fld id="{BDC7B15F-8C56-465C-896F-1C08A4A958A8}" type="datetimeFigureOut">
              <a:rPr lang="zh-CN" altLang="en-US" smtClean="0"/>
              <a:t>2021/8/10</a:t>
            </a:fld>
            <a:endParaRPr lang="zh-CN" altLang="en-US"/>
          </a:p>
        </p:txBody>
      </p:sp>
      <p:sp>
        <p:nvSpPr>
          <p:cNvPr id="6" name="页脚占位符 5">
            <a:extLst>
              <a:ext uri="{FF2B5EF4-FFF2-40B4-BE49-F238E27FC236}">
                <a16:creationId xmlns:a16="http://schemas.microsoft.com/office/drawing/2014/main" id="{044D6E8C-7D80-47BC-B4AF-7794F7EDAF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8F200DF-ED52-4548-B213-0CB45850238C}"/>
              </a:ext>
            </a:extLst>
          </p:cNvPr>
          <p:cNvSpPr>
            <a:spLocks noGrp="1"/>
          </p:cNvSpPr>
          <p:nvPr>
            <p:ph type="sldNum" sz="quarter" idx="12"/>
          </p:nvPr>
        </p:nvSpPr>
        <p:spPr/>
        <p:txBody>
          <a:bodyPr/>
          <a:lstStyle/>
          <a:p>
            <a:fld id="{84BC43C2-359C-4EF7-A068-24E17954FD74}" type="slidenum">
              <a:rPr lang="zh-CN" altLang="en-US" smtClean="0"/>
              <a:t>‹#›</a:t>
            </a:fld>
            <a:endParaRPr lang="zh-CN" altLang="en-US"/>
          </a:p>
        </p:txBody>
      </p:sp>
    </p:spTree>
    <p:extLst>
      <p:ext uri="{BB962C8B-B14F-4D97-AF65-F5344CB8AC3E}">
        <p14:creationId xmlns:p14="http://schemas.microsoft.com/office/powerpoint/2010/main" val="121490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041A1-0AD3-4F51-B81A-54F0B7B31BC8}"/>
              </a:ext>
            </a:extLst>
          </p:cNvPr>
          <p:cNvSpPr>
            <a:spLocks noGrp="1"/>
          </p:cNvSpPr>
          <p:nvPr>
            <p:ph type="title"/>
          </p:nvPr>
        </p:nvSpPr>
        <p:spPr>
          <a:xfrm>
            <a:off x="839788" y="365129"/>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55C0075-00E3-4EA4-9CC6-55E9978E578B}"/>
              </a:ext>
            </a:extLst>
          </p:cNvPr>
          <p:cNvSpPr>
            <a:spLocks noGrp="1"/>
          </p:cNvSpPr>
          <p:nvPr>
            <p:ph type="body" idx="1"/>
          </p:nvPr>
        </p:nvSpPr>
        <p:spPr>
          <a:xfrm>
            <a:off x="839789" y="1681163"/>
            <a:ext cx="5157787" cy="823912"/>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803A11-D9E8-404E-AE1F-F6E06AF65C3C}"/>
              </a:ext>
            </a:extLst>
          </p:cNvPr>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E4AA6FA-639D-441C-BF5B-370D82A11120}"/>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28C626E-79DC-4438-8316-9B038F8F1127}"/>
              </a:ext>
            </a:extLst>
          </p:cNvPr>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462226C-BED2-4D96-ABD6-4B7E0BBF6B2C}"/>
              </a:ext>
            </a:extLst>
          </p:cNvPr>
          <p:cNvSpPr>
            <a:spLocks noGrp="1"/>
          </p:cNvSpPr>
          <p:nvPr>
            <p:ph type="dt" sz="half" idx="10"/>
          </p:nvPr>
        </p:nvSpPr>
        <p:spPr/>
        <p:txBody>
          <a:bodyPr/>
          <a:lstStyle/>
          <a:p>
            <a:fld id="{BDC7B15F-8C56-465C-896F-1C08A4A958A8}" type="datetimeFigureOut">
              <a:rPr lang="zh-CN" altLang="en-US" smtClean="0"/>
              <a:t>2021/8/10</a:t>
            </a:fld>
            <a:endParaRPr lang="zh-CN" altLang="en-US"/>
          </a:p>
        </p:txBody>
      </p:sp>
      <p:sp>
        <p:nvSpPr>
          <p:cNvPr id="8" name="页脚占位符 7">
            <a:extLst>
              <a:ext uri="{FF2B5EF4-FFF2-40B4-BE49-F238E27FC236}">
                <a16:creationId xmlns:a16="http://schemas.microsoft.com/office/drawing/2014/main" id="{3683FB28-9269-466B-AA48-495444B92E6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4A5BEC7-C82B-43DB-AA59-41796D996F2C}"/>
              </a:ext>
            </a:extLst>
          </p:cNvPr>
          <p:cNvSpPr>
            <a:spLocks noGrp="1"/>
          </p:cNvSpPr>
          <p:nvPr>
            <p:ph type="sldNum" sz="quarter" idx="12"/>
          </p:nvPr>
        </p:nvSpPr>
        <p:spPr/>
        <p:txBody>
          <a:bodyPr/>
          <a:lstStyle/>
          <a:p>
            <a:fld id="{84BC43C2-359C-4EF7-A068-24E17954FD74}" type="slidenum">
              <a:rPr lang="zh-CN" altLang="en-US" smtClean="0"/>
              <a:t>‹#›</a:t>
            </a:fld>
            <a:endParaRPr lang="zh-CN" altLang="en-US"/>
          </a:p>
        </p:txBody>
      </p:sp>
    </p:spTree>
    <p:extLst>
      <p:ext uri="{BB962C8B-B14F-4D97-AF65-F5344CB8AC3E}">
        <p14:creationId xmlns:p14="http://schemas.microsoft.com/office/powerpoint/2010/main" val="2883736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FE8AAB-B2CD-4F50-B13B-BB719AF64C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6708024-14E2-40C5-86FC-C235EDE50B5B}"/>
              </a:ext>
            </a:extLst>
          </p:cNvPr>
          <p:cNvSpPr>
            <a:spLocks noGrp="1"/>
          </p:cNvSpPr>
          <p:nvPr>
            <p:ph type="dt" sz="half" idx="10"/>
          </p:nvPr>
        </p:nvSpPr>
        <p:spPr/>
        <p:txBody>
          <a:bodyPr/>
          <a:lstStyle/>
          <a:p>
            <a:fld id="{BDC7B15F-8C56-465C-896F-1C08A4A958A8}" type="datetimeFigureOut">
              <a:rPr lang="zh-CN" altLang="en-US" smtClean="0"/>
              <a:t>2021/8/10</a:t>
            </a:fld>
            <a:endParaRPr lang="zh-CN" altLang="en-US"/>
          </a:p>
        </p:txBody>
      </p:sp>
      <p:sp>
        <p:nvSpPr>
          <p:cNvPr id="4" name="页脚占位符 3">
            <a:extLst>
              <a:ext uri="{FF2B5EF4-FFF2-40B4-BE49-F238E27FC236}">
                <a16:creationId xmlns:a16="http://schemas.microsoft.com/office/drawing/2014/main" id="{F0D0B5EC-2619-48A3-98BF-16E6F940A5C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C8EFA9B-340C-4392-89CB-F5AFD1900EC8}"/>
              </a:ext>
            </a:extLst>
          </p:cNvPr>
          <p:cNvSpPr>
            <a:spLocks noGrp="1"/>
          </p:cNvSpPr>
          <p:nvPr>
            <p:ph type="sldNum" sz="quarter" idx="12"/>
          </p:nvPr>
        </p:nvSpPr>
        <p:spPr/>
        <p:txBody>
          <a:bodyPr/>
          <a:lstStyle/>
          <a:p>
            <a:fld id="{84BC43C2-359C-4EF7-A068-24E17954FD74}" type="slidenum">
              <a:rPr lang="zh-CN" altLang="en-US" smtClean="0"/>
              <a:t>‹#›</a:t>
            </a:fld>
            <a:endParaRPr lang="zh-CN" altLang="en-US"/>
          </a:p>
        </p:txBody>
      </p:sp>
    </p:spTree>
    <p:extLst>
      <p:ext uri="{BB962C8B-B14F-4D97-AF65-F5344CB8AC3E}">
        <p14:creationId xmlns:p14="http://schemas.microsoft.com/office/powerpoint/2010/main" val="155308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EA435E-5CFC-40AB-A7B7-F0173AA5C7B2}"/>
              </a:ext>
            </a:extLst>
          </p:cNvPr>
          <p:cNvSpPr>
            <a:spLocks noGrp="1"/>
          </p:cNvSpPr>
          <p:nvPr>
            <p:ph type="dt" sz="half" idx="10"/>
          </p:nvPr>
        </p:nvSpPr>
        <p:spPr/>
        <p:txBody>
          <a:bodyPr/>
          <a:lstStyle/>
          <a:p>
            <a:fld id="{BDC7B15F-8C56-465C-896F-1C08A4A958A8}" type="datetimeFigureOut">
              <a:rPr lang="zh-CN" altLang="en-US" smtClean="0"/>
              <a:t>2021/8/10</a:t>
            </a:fld>
            <a:endParaRPr lang="zh-CN" altLang="en-US"/>
          </a:p>
        </p:txBody>
      </p:sp>
      <p:sp>
        <p:nvSpPr>
          <p:cNvPr id="3" name="页脚占位符 2">
            <a:extLst>
              <a:ext uri="{FF2B5EF4-FFF2-40B4-BE49-F238E27FC236}">
                <a16:creationId xmlns:a16="http://schemas.microsoft.com/office/drawing/2014/main" id="{5DE826D7-FB59-41D7-8083-7ABC4C3FB69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0F12BBD-3A7A-4DC0-A8BF-134B9D349135}"/>
              </a:ext>
            </a:extLst>
          </p:cNvPr>
          <p:cNvSpPr>
            <a:spLocks noGrp="1"/>
          </p:cNvSpPr>
          <p:nvPr>
            <p:ph type="sldNum" sz="quarter" idx="12"/>
          </p:nvPr>
        </p:nvSpPr>
        <p:spPr/>
        <p:txBody>
          <a:bodyPr/>
          <a:lstStyle/>
          <a:p>
            <a:fld id="{84BC43C2-359C-4EF7-A068-24E17954FD74}" type="slidenum">
              <a:rPr lang="zh-CN" altLang="en-US" smtClean="0"/>
              <a:t>‹#›</a:t>
            </a:fld>
            <a:endParaRPr lang="zh-CN" altLang="en-US"/>
          </a:p>
        </p:txBody>
      </p:sp>
    </p:spTree>
    <p:extLst>
      <p:ext uri="{BB962C8B-B14F-4D97-AF65-F5344CB8AC3E}">
        <p14:creationId xmlns:p14="http://schemas.microsoft.com/office/powerpoint/2010/main" val="680999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C90DF-A6FF-4061-8552-F4F6657DDB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6BCCA0-3218-48A6-9610-2B763C3ABC54}"/>
              </a:ext>
            </a:extLst>
          </p:cNvPr>
          <p:cNvSpPr>
            <a:spLocks noGrp="1"/>
          </p:cNvSpPr>
          <p:nvPr>
            <p:ph idx="1"/>
          </p:nvPr>
        </p:nvSpPr>
        <p:spPr>
          <a:xfrm>
            <a:off x="5183188" y="987433"/>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3F6D60-7246-4475-BFE6-9D90F35D5DF0}"/>
              </a:ext>
            </a:extLst>
          </p:cNvPr>
          <p:cNvSpPr>
            <a:spLocks noGrp="1"/>
          </p:cNvSpPr>
          <p:nvPr>
            <p:ph type="body" sz="half" idx="2"/>
          </p:nvPr>
        </p:nvSpPr>
        <p:spPr>
          <a:xfrm>
            <a:off x="839788" y="2057400"/>
            <a:ext cx="3932237" cy="3811588"/>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3E938F-0BD6-41BF-A556-5780759C7D52}"/>
              </a:ext>
            </a:extLst>
          </p:cNvPr>
          <p:cNvSpPr>
            <a:spLocks noGrp="1"/>
          </p:cNvSpPr>
          <p:nvPr>
            <p:ph type="dt" sz="half" idx="10"/>
          </p:nvPr>
        </p:nvSpPr>
        <p:spPr/>
        <p:txBody>
          <a:bodyPr/>
          <a:lstStyle/>
          <a:p>
            <a:fld id="{BDC7B15F-8C56-465C-896F-1C08A4A958A8}" type="datetimeFigureOut">
              <a:rPr lang="zh-CN" altLang="en-US" smtClean="0"/>
              <a:t>2021/8/10</a:t>
            </a:fld>
            <a:endParaRPr lang="zh-CN" altLang="en-US"/>
          </a:p>
        </p:txBody>
      </p:sp>
      <p:sp>
        <p:nvSpPr>
          <p:cNvPr id="6" name="页脚占位符 5">
            <a:extLst>
              <a:ext uri="{FF2B5EF4-FFF2-40B4-BE49-F238E27FC236}">
                <a16:creationId xmlns:a16="http://schemas.microsoft.com/office/drawing/2014/main" id="{C0BF6027-9BC2-4202-8308-E1C0118785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455A6D-17CE-42F6-9E14-AFED8792CDB6}"/>
              </a:ext>
            </a:extLst>
          </p:cNvPr>
          <p:cNvSpPr>
            <a:spLocks noGrp="1"/>
          </p:cNvSpPr>
          <p:nvPr>
            <p:ph type="sldNum" sz="quarter" idx="12"/>
          </p:nvPr>
        </p:nvSpPr>
        <p:spPr/>
        <p:txBody>
          <a:bodyPr/>
          <a:lstStyle/>
          <a:p>
            <a:fld id="{84BC43C2-359C-4EF7-A068-24E17954FD74}" type="slidenum">
              <a:rPr lang="zh-CN" altLang="en-US" smtClean="0"/>
              <a:t>‹#›</a:t>
            </a:fld>
            <a:endParaRPr lang="zh-CN" altLang="en-US"/>
          </a:p>
        </p:txBody>
      </p:sp>
    </p:spTree>
    <p:extLst>
      <p:ext uri="{BB962C8B-B14F-4D97-AF65-F5344CB8AC3E}">
        <p14:creationId xmlns:p14="http://schemas.microsoft.com/office/powerpoint/2010/main" val="3357394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5EC9C-8085-4007-91AB-DB55E80A8E1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F9173A-5FE9-49AD-A1FE-17AF36EE59A3}"/>
              </a:ext>
            </a:extLst>
          </p:cNvPr>
          <p:cNvSpPr>
            <a:spLocks noGrp="1"/>
          </p:cNvSpPr>
          <p:nvPr>
            <p:ph type="pic" idx="1"/>
          </p:nvPr>
        </p:nvSpPr>
        <p:spPr>
          <a:xfrm>
            <a:off x="5183188" y="987433"/>
            <a:ext cx="6172200" cy="4873625"/>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endParaRPr lang="zh-CN" altLang="en-US"/>
          </a:p>
        </p:txBody>
      </p:sp>
      <p:sp>
        <p:nvSpPr>
          <p:cNvPr id="4" name="文本占位符 3">
            <a:extLst>
              <a:ext uri="{FF2B5EF4-FFF2-40B4-BE49-F238E27FC236}">
                <a16:creationId xmlns:a16="http://schemas.microsoft.com/office/drawing/2014/main" id="{4481A98A-8D9C-4569-A6B1-2992684DB948}"/>
              </a:ext>
            </a:extLst>
          </p:cNvPr>
          <p:cNvSpPr>
            <a:spLocks noGrp="1"/>
          </p:cNvSpPr>
          <p:nvPr>
            <p:ph type="body" sz="half" idx="2"/>
          </p:nvPr>
        </p:nvSpPr>
        <p:spPr>
          <a:xfrm>
            <a:off x="839788" y="2057400"/>
            <a:ext cx="3932237" cy="3811588"/>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226EBA-B955-43B6-8436-F338A96ACD60}"/>
              </a:ext>
            </a:extLst>
          </p:cNvPr>
          <p:cNvSpPr>
            <a:spLocks noGrp="1"/>
          </p:cNvSpPr>
          <p:nvPr>
            <p:ph type="dt" sz="half" idx="10"/>
          </p:nvPr>
        </p:nvSpPr>
        <p:spPr/>
        <p:txBody>
          <a:bodyPr/>
          <a:lstStyle/>
          <a:p>
            <a:fld id="{BDC7B15F-8C56-465C-896F-1C08A4A958A8}" type="datetimeFigureOut">
              <a:rPr lang="zh-CN" altLang="en-US" smtClean="0"/>
              <a:t>2021/8/10</a:t>
            </a:fld>
            <a:endParaRPr lang="zh-CN" altLang="en-US"/>
          </a:p>
        </p:txBody>
      </p:sp>
      <p:sp>
        <p:nvSpPr>
          <p:cNvPr id="6" name="页脚占位符 5">
            <a:extLst>
              <a:ext uri="{FF2B5EF4-FFF2-40B4-BE49-F238E27FC236}">
                <a16:creationId xmlns:a16="http://schemas.microsoft.com/office/drawing/2014/main" id="{13B9A827-B495-4F4B-BBC2-0A028269DC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560033-48BC-41DA-9D44-4246BD6C74B0}"/>
              </a:ext>
            </a:extLst>
          </p:cNvPr>
          <p:cNvSpPr>
            <a:spLocks noGrp="1"/>
          </p:cNvSpPr>
          <p:nvPr>
            <p:ph type="sldNum" sz="quarter" idx="12"/>
          </p:nvPr>
        </p:nvSpPr>
        <p:spPr/>
        <p:txBody>
          <a:bodyPr/>
          <a:lstStyle/>
          <a:p>
            <a:fld id="{84BC43C2-359C-4EF7-A068-24E17954FD74}" type="slidenum">
              <a:rPr lang="zh-CN" altLang="en-US" smtClean="0"/>
              <a:t>‹#›</a:t>
            </a:fld>
            <a:endParaRPr lang="zh-CN" altLang="en-US"/>
          </a:p>
        </p:txBody>
      </p:sp>
    </p:spTree>
    <p:extLst>
      <p:ext uri="{BB962C8B-B14F-4D97-AF65-F5344CB8AC3E}">
        <p14:creationId xmlns:p14="http://schemas.microsoft.com/office/powerpoint/2010/main" val="4041805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3AF5B0-49C7-4ABC-86BF-2FE6476EA351}"/>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E9A1BB5-0090-467A-9604-9E918697B7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5B60D8-996B-4D82-AB7A-AD4DC44640C3}"/>
              </a:ext>
            </a:extLst>
          </p:cNvPr>
          <p:cNvSpPr>
            <a:spLocks noGrp="1"/>
          </p:cNvSpPr>
          <p:nvPr>
            <p:ph type="dt" sz="half" idx="2"/>
          </p:nvPr>
        </p:nvSpPr>
        <p:spPr>
          <a:xfrm>
            <a:off x="838200" y="635635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C7B15F-8C56-465C-896F-1C08A4A958A8}"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DA0F0899-E6C2-48FC-92B1-173FD30EA30C}"/>
              </a:ext>
            </a:extLst>
          </p:cNvPr>
          <p:cNvSpPr>
            <a:spLocks noGrp="1"/>
          </p:cNvSpPr>
          <p:nvPr>
            <p:ph type="ftr" sz="quarter" idx="3"/>
          </p:nvPr>
        </p:nvSpPr>
        <p:spPr>
          <a:xfrm>
            <a:off x="4038600" y="635635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1BD8242-84CD-41DE-9AB8-7E426FEFB046}"/>
              </a:ext>
            </a:extLst>
          </p:cNvPr>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BC43C2-359C-4EF7-A068-24E17954FD74}" type="slidenum">
              <a:rPr lang="zh-CN" altLang="en-US" smtClean="0"/>
              <a:t>‹#›</a:t>
            </a:fld>
            <a:endParaRPr lang="zh-CN" altLang="en-US"/>
          </a:p>
        </p:txBody>
      </p:sp>
      <p:pic>
        <p:nvPicPr>
          <p:cNvPr id="7" name="图片 6" descr="卡通画&#10;&#10;中度可信度描述已自动生成">
            <a:extLst>
              <a:ext uri="{FF2B5EF4-FFF2-40B4-BE49-F238E27FC236}">
                <a16:creationId xmlns:a16="http://schemas.microsoft.com/office/drawing/2014/main" id="{5B082D68-D8A2-42CF-8DD8-2CB8A4B6754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504673" y="4"/>
            <a:ext cx="2555131" cy="836011"/>
          </a:xfrm>
          <a:prstGeom prst="rect">
            <a:avLst/>
          </a:prstGeom>
        </p:spPr>
      </p:pic>
    </p:spTree>
    <p:extLst>
      <p:ext uri="{BB962C8B-B14F-4D97-AF65-F5344CB8AC3E}">
        <p14:creationId xmlns:p14="http://schemas.microsoft.com/office/powerpoint/2010/main" val="619467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0.xml"/><Relationship Id="rId7" Type="http://schemas.openxmlformats.org/officeDocument/2006/relationships/image" Target="../media/image2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9.xml"/><Relationship Id="rId11" Type="http://schemas.openxmlformats.org/officeDocument/2006/relationships/image" Target="../media/image32.png"/><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tags" Target="../tags/tag21.xml"/><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24.xml"/><Relationship Id="rId7" Type="http://schemas.openxmlformats.org/officeDocument/2006/relationships/notesSlide" Target="../notesSlides/notesSlide11.xml"/><Relationship Id="rId12" Type="http://schemas.openxmlformats.org/officeDocument/2006/relationships/image" Target="../media/image3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2.xml"/><Relationship Id="rId11" Type="http://schemas.openxmlformats.org/officeDocument/2006/relationships/image" Target="../media/image35.png"/><Relationship Id="rId5" Type="http://schemas.openxmlformats.org/officeDocument/2006/relationships/tags" Target="../tags/tag26.xml"/><Relationship Id="rId10" Type="http://schemas.openxmlformats.org/officeDocument/2006/relationships/image" Target="../media/image34.png"/><Relationship Id="rId4" Type="http://schemas.openxmlformats.org/officeDocument/2006/relationships/tags" Target="../tags/tag25.xml"/><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41.png"/><Relationship Id="rId3" Type="http://schemas.openxmlformats.org/officeDocument/2006/relationships/tags" Target="../tags/tag29.xml"/><Relationship Id="rId7" Type="http://schemas.openxmlformats.org/officeDocument/2006/relationships/slideLayout" Target="../slideLayouts/slideLayout2.xml"/><Relationship Id="rId12" Type="http://schemas.openxmlformats.org/officeDocument/2006/relationships/image" Target="../media/image40.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39.png"/><Relationship Id="rId5" Type="http://schemas.openxmlformats.org/officeDocument/2006/relationships/tags" Target="../tags/tag31.xml"/><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tags" Target="../tags/tag30.xml"/><Relationship Id="rId9" Type="http://schemas.openxmlformats.org/officeDocument/2006/relationships/image" Target="../media/image37.pn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35.xml"/><Relationship Id="rId7" Type="http://schemas.openxmlformats.org/officeDocument/2006/relationships/image" Target="../media/image45.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notesSlide" Target="../notesSlides/notesSlide14.xml"/><Relationship Id="rId18" Type="http://schemas.openxmlformats.org/officeDocument/2006/relationships/image" Target="../media/image51.png"/><Relationship Id="rId3" Type="http://schemas.openxmlformats.org/officeDocument/2006/relationships/tags" Target="../tags/tag38.xml"/><Relationship Id="rId21" Type="http://schemas.openxmlformats.org/officeDocument/2006/relationships/image" Target="../media/image54.png"/><Relationship Id="rId7" Type="http://schemas.openxmlformats.org/officeDocument/2006/relationships/tags" Target="../tags/tag42.xml"/><Relationship Id="rId12" Type="http://schemas.openxmlformats.org/officeDocument/2006/relationships/slideLayout" Target="../slideLayouts/slideLayout2.xml"/><Relationship Id="rId17" Type="http://schemas.openxmlformats.org/officeDocument/2006/relationships/image" Target="../media/image50.png"/><Relationship Id="rId2" Type="http://schemas.openxmlformats.org/officeDocument/2006/relationships/tags" Target="../tags/tag37.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image" Target="../media/image48.png"/><Relationship Id="rId10" Type="http://schemas.openxmlformats.org/officeDocument/2006/relationships/tags" Target="../tags/tag45.xml"/><Relationship Id="rId19" Type="http://schemas.openxmlformats.org/officeDocument/2006/relationships/image" Target="../media/image52.png"/><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image" Target="../media/image47.png"/><Relationship Id="rId22"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60.png"/><Relationship Id="rId3" Type="http://schemas.openxmlformats.org/officeDocument/2006/relationships/tags" Target="../tags/tag49.xml"/><Relationship Id="rId7" Type="http://schemas.openxmlformats.org/officeDocument/2006/relationships/slideLayout" Target="../slideLayouts/slideLayout2.xml"/><Relationship Id="rId12" Type="http://schemas.openxmlformats.org/officeDocument/2006/relationships/image" Target="../media/image59.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58.png"/><Relationship Id="rId5" Type="http://schemas.openxmlformats.org/officeDocument/2006/relationships/tags" Target="../tags/tag51.xml"/><Relationship Id="rId10" Type="http://schemas.openxmlformats.org/officeDocument/2006/relationships/image" Target="../media/image57.png"/><Relationship Id="rId4" Type="http://schemas.openxmlformats.org/officeDocument/2006/relationships/tags" Target="../tags/tag50.xml"/><Relationship Id="rId9" Type="http://schemas.openxmlformats.org/officeDocument/2006/relationships/image" Target="../media/image56.png"/><Relationship Id="rId1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56.xml"/><Relationship Id="rId7" Type="http://schemas.openxmlformats.org/officeDocument/2006/relationships/notesSlide" Target="../notesSlides/notesSlide17.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2.xml"/><Relationship Id="rId11" Type="http://schemas.openxmlformats.org/officeDocument/2006/relationships/image" Target="../media/image66.png"/><Relationship Id="rId5" Type="http://schemas.openxmlformats.org/officeDocument/2006/relationships/tags" Target="../tags/tag58.xml"/><Relationship Id="rId10" Type="http://schemas.openxmlformats.org/officeDocument/2006/relationships/image" Target="../media/image65.png"/><Relationship Id="rId4" Type="http://schemas.openxmlformats.org/officeDocument/2006/relationships/tags" Target="../tags/tag57.xml"/><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13" Type="http://schemas.openxmlformats.org/officeDocument/2006/relationships/image" Target="../media/image70.png"/><Relationship Id="rId3" Type="http://schemas.openxmlformats.org/officeDocument/2006/relationships/tags" Target="../tags/tag61.xml"/><Relationship Id="rId7" Type="http://schemas.openxmlformats.org/officeDocument/2006/relationships/slideLayout" Target="../slideLayouts/slideLayout2.xml"/><Relationship Id="rId12" Type="http://schemas.openxmlformats.org/officeDocument/2006/relationships/image" Target="../media/image69.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68.png"/><Relationship Id="rId5" Type="http://schemas.openxmlformats.org/officeDocument/2006/relationships/tags" Target="../tags/tag63.xml"/><Relationship Id="rId10" Type="http://schemas.openxmlformats.org/officeDocument/2006/relationships/image" Target="../media/image67.png"/><Relationship Id="rId4" Type="http://schemas.openxmlformats.org/officeDocument/2006/relationships/tags" Target="../tags/tag62.xml"/><Relationship Id="rId9"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67.xml"/><Relationship Id="rId7" Type="http://schemas.openxmlformats.org/officeDocument/2006/relationships/notesSlide" Target="../notesSlides/notesSlide19.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2.xml"/><Relationship Id="rId11" Type="http://schemas.openxmlformats.org/officeDocument/2006/relationships/image" Target="../media/image73.png"/><Relationship Id="rId5" Type="http://schemas.openxmlformats.org/officeDocument/2006/relationships/tags" Target="../tags/tag69.xml"/><Relationship Id="rId10" Type="http://schemas.openxmlformats.org/officeDocument/2006/relationships/image" Target="../media/image72.png"/><Relationship Id="rId4" Type="http://schemas.openxmlformats.org/officeDocument/2006/relationships/tags" Target="../tags/tag68.xml"/><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image" Target="../media/image67.png"/><Relationship Id="rId26" Type="http://schemas.openxmlformats.org/officeDocument/2006/relationships/image" Target="../media/image81.png"/><Relationship Id="rId3" Type="http://schemas.openxmlformats.org/officeDocument/2006/relationships/tags" Target="../tags/tag72.xml"/><Relationship Id="rId21" Type="http://schemas.openxmlformats.org/officeDocument/2006/relationships/image" Target="../media/image76.png"/><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notesSlide" Target="../notesSlides/notesSlide20.xml"/><Relationship Id="rId25" Type="http://schemas.openxmlformats.org/officeDocument/2006/relationships/image" Target="../media/image80.png"/><Relationship Id="rId2" Type="http://schemas.openxmlformats.org/officeDocument/2006/relationships/tags" Target="../tags/tag71.xml"/><Relationship Id="rId16" Type="http://schemas.openxmlformats.org/officeDocument/2006/relationships/slideLayout" Target="../slideLayouts/slideLayout2.xml"/><Relationship Id="rId20" Type="http://schemas.openxmlformats.org/officeDocument/2006/relationships/image" Target="../media/image75.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image" Target="../media/image79.png"/><Relationship Id="rId5" Type="http://schemas.openxmlformats.org/officeDocument/2006/relationships/tags" Target="../tags/tag74.xml"/><Relationship Id="rId15" Type="http://schemas.openxmlformats.org/officeDocument/2006/relationships/tags" Target="../tags/tag84.xml"/><Relationship Id="rId23" Type="http://schemas.openxmlformats.org/officeDocument/2006/relationships/image" Target="../media/image78.png"/><Relationship Id="rId10" Type="http://schemas.openxmlformats.org/officeDocument/2006/relationships/tags" Target="../tags/tag79.xml"/><Relationship Id="rId19" Type="http://schemas.openxmlformats.org/officeDocument/2006/relationships/image" Target="../media/image74.png"/><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image" Target="../media/image77.png"/><Relationship Id="rId27"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media/image67.png"/><Relationship Id="rId18" Type="http://schemas.openxmlformats.org/officeDocument/2006/relationships/image" Target="../media/image87.pn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83.png"/><Relationship Id="rId17" Type="http://schemas.openxmlformats.org/officeDocument/2006/relationships/image" Target="../media/image86.png"/><Relationship Id="rId2" Type="http://schemas.openxmlformats.org/officeDocument/2006/relationships/tags" Target="../tags/tag86.xml"/><Relationship Id="rId16" Type="http://schemas.openxmlformats.org/officeDocument/2006/relationships/image" Target="../media/image78.pn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notesSlide" Target="../notesSlides/notesSlide21.xml"/><Relationship Id="rId5" Type="http://schemas.openxmlformats.org/officeDocument/2006/relationships/tags" Target="../tags/tag89.xml"/><Relationship Id="rId15" Type="http://schemas.openxmlformats.org/officeDocument/2006/relationships/image" Target="../media/image85.png"/><Relationship Id="rId10" Type="http://schemas.openxmlformats.org/officeDocument/2006/relationships/slideLayout" Target="../slideLayouts/slideLayout2.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image" Target="../media/image84.png"/></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96.xml"/><Relationship Id="rId7" Type="http://schemas.openxmlformats.org/officeDocument/2006/relationships/image" Target="../media/image67.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notesSlide" Target="../notesSlides/notesSlide22.xml"/><Relationship Id="rId5" Type="http://schemas.openxmlformats.org/officeDocument/2006/relationships/slideLayout" Target="../slideLayouts/slideLayout2.xml"/><Relationship Id="rId10" Type="http://schemas.openxmlformats.org/officeDocument/2006/relationships/image" Target="../media/image78.png"/><Relationship Id="rId4" Type="http://schemas.openxmlformats.org/officeDocument/2006/relationships/tags" Target="../tags/tag97.xml"/><Relationship Id="rId9"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100.xml"/><Relationship Id="rId7" Type="http://schemas.openxmlformats.org/officeDocument/2006/relationships/image" Target="../media/image91.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notesSlide" Target="../notesSlides/notesSlide23.xml"/><Relationship Id="rId10" Type="http://schemas.openxmlformats.org/officeDocument/2006/relationships/image" Target="../media/image94.png"/><Relationship Id="rId4" Type="http://schemas.openxmlformats.org/officeDocument/2006/relationships/slideLayout" Target="../slideLayouts/slideLayout2.xml"/><Relationship Id="rId9" Type="http://schemas.openxmlformats.org/officeDocument/2006/relationships/image" Target="../media/image93.png"/></Relationships>
</file>

<file path=ppt/slides/_rels/slide2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103.xml"/><Relationship Id="rId7" Type="http://schemas.openxmlformats.org/officeDocument/2006/relationships/image" Target="../media/image96.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notesSlide" Target="../notesSlides/notesSlide24.xml"/><Relationship Id="rId11" Type="http://schemas.openxmlformats.org/officeDocument/2006/relationships/image" Target="../media/image100.png"/><Relationship Id="rId5" Type="http://schemas.openxmlformats.org/officeDocument/2006/relationships/slideLayout" Target="../slideLayouts/slideLayout2.xml"/><Relationship Id="rId10" Type="http://schemas.openxmlformats.org/officeDocument/2006/relationships/image" Target="../media/image99.png"/><Relationship Id="rId4" Type="http://schemas.openxmlformats.org/officeDocument/2006/relationships/tags" Target="../tags/tag104.xml"/><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tags" Target="../tags/tag107.xml"/><Relationship Id="rId7" Type="http://schemas.openxmlformats.org/officeDocument/2006/relationships/notesSlide" Target="../notesSlides/notesSlide25.xml"/><Relationship Id="rId12" Type="http://schemas.openxmlformats.org/officeDocument/2006/relationships/image" Target="../media/image105.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Layout" Target="../slideLayouts/slideLayout2.xml"/><Relationship Id="rId11" Type="http://schemas.openxmlformats.org/officeDocument/2006/relationships/image" Target="../media/image104.png"/><Relationship Id="rId5" Type="http://schemas.openxmlformats.org/officeDocument/2006/relationships/tags" Target="../tags/tag109.xml"/><Relationship Id="rId10" Type="http://schemas.openxmlformats.org/officeDocument/2006/relationships/image" Target="../media/image103.png"/><Relationship Id="rId4" Type="http://schemas.openxmlformats.org/officeDocument/2006/relationships/tags" Target="../tags/tag108.xml"/><Relationship Id="rId9" Type="http://schemas.openxmlformats.org/officeDocument/2006/relationships/image" Target="../media/image102.png"/></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112.xml"/><Relationship Id="rId7" Type="http://schemas.openxmlformats.org/officeDocument/2006/relationships/notesSlide" Target="../notesSlides/notesSlide26.xml"/><Relationship Id="rId12" Type="http://schemas.openxmlformats.org/officeDocument/2006/relationships/image" Target="../media/image111.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2.xml"/><Relationship Id="rId11" Type="http://schemas.openxmlformats.org/officeDocument/2006/relationships/image" Target="../media/image110.png"/><Relationship Id="rId5" Type="http://schemas.openxmlformats.org/officeDocument/2006/relationships/tags" Target="../tags/tag114.xml"/><Relationship Id="rId10" Type="http://schemas.openxmlformats.org/officeDocument/2006/relationships/image" Target="../media/image109.png"/><Relationship Id="rId4" Type="http://schemas.openxmlformats.org/officeDocument/2006/relationships/tags" Target="../tags/tag113.xml"/><Relationship Id="rId9" Type="http://schemas.openxmlformats.org/officeDocument/2006/relationships/image" Target="../media/image10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15.xml"/><Relationship Id="rId5" Type="http://schemas.openxmlformats.org/officeDocument/2006/relationships/image" Target="../media/image113.png"/><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tags" Target="../tags/tag118.xml"/><Relationship Id="rId7" Type="http://schemas.openxmlformats.org/officeDocument/2006/relationships/image" Target="../media/image115.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14.png"/><Relationship Id="rId5" Type="http://schemas.openxmlformats.org/officeDocument/2006/relationships/notesSlide" Target="../notesSlides/notesSlide28.xml"/><Relationship Id="rId4" Type="http://schemas.openxmlformats.org/officeDocument/2006/relationships/slideLayout" Target="../slideLayouts/slideLayout2.xml"/><Relationship Id="rId9" Type="http://schemas.openxmlformats.org/officeDocument/2006/relationships/image" Target="../media/image117.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notesSlide" Target="../notesSlides/notesSlide2.xml"/><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19.xml"/><Relationship Id="rId5" Type="http://schemas.openxmlformats.org/officeDocument/2006/relationships/image" Target="../media/image119.png"/><Relationship Id="rId4" Type="http://schemas.openxmlformats.org/officeDocument/2006/relationships/image" Target="../media/image118.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124.png"/><Relationship Id="rId3" Type="http://schemas.openxmlformats.org/officeDocument/2006/relationships/tags" Target="../tags/tag122.xml"/><Relationship Id="rId7" Type="http://schemas.openxmlformats.org/officeDocument/2006/relationships/slideLayout" Target="../slideLayouts/slideLayout2.xml"/><Relationship Id="rId12" Type="http://schemas.openxmlformats.org/officeDocument/2006/relationships/image" Target="../media/image123.png"/><Relationship Id="rId17" Type="http://schemas.openxmlformats.org/officeDocument/2006/relationships/image" Target="../media/image127.png"/><Relationship Id="rId2" Type="http://schemas.openxmlformats.org/officeDocument/2006/relationships/tags" Target="../tags/tag121.xml"/><Relationship Id="rId16" Type="http://schemas.openxmlformats.org/officeDocument/2006/relationships/image" Target="../media/image126.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22.png"/><Relationship Id="rId5" Type="http://schemas.openxmlformats.org/officeDocument/2006/relationships/tags" Target="../tags/tag124.xml"/><Relationship Id="rId15" Type="http://schemas.openxmlformats.org/officeDocument/2006/relationships/image" Target="../media/image117.png"/><Relationship Id="rId10" Type="http://schemas.openxmlformats.org/officeDocument/2006/relationships/image" Target="../media/image121.png"/><Relationship Id="rId4" Type="http://schemas.openxmlformats.org/officeDocument/2006/relationships/tags" Target="../tags/tag123.xml"/><Relationship Id="rId9" Type="http://schemas.openxmlformats.org/officeDocument/2006/relationships/image" Target="../media/image120.png"/><Relationship Id="rId14" Type="http://schemas.openxmlformats.org/officeDocument/2006/relationships/image" Target="../media/image1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tags" Target="../tags/tag8.xml"/><Relationship Id="rId7" Type="http://schemas.openxmlformats.org/officeDocument/2006/relationships/notesSlide" Target="../notesSlides/notesSlide4.xml"/><Relationship Id="rId12" Type="http://schemas.openxmlformats.org/officeDocument/2006/relationships/image" Target="../media/image2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2.xml"/><Relationship Id="rId11" Type="http://schemas.openxmlformats.org/officeDocument/2006/relationships/image" Target="../media/image19.png"/><Relationship Id="rId5" Type="http://schemas.openxmlformats.org/officeDocument/2006/relationships/tags" Target="../tags/tag10.xml"/><Relationship Id="rId10" Type="http://schemas.openxmlformats.org/officeDocument/2006/relationships/image" Target="../media/image18.png"/><Relationship Id="rId4" Type="http://schemas.openxmlformats.org/officeDocument/2006/relationships/tags" Target="../tags/tag9.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3.gif"/><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5.gif"/><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7.xml"/><Relationship Id="rId7" Type="http://schemas.openxmlformats.org/officeDocument/2006/relationships/image" Target="../media/image2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A7266-9F5E-4D4D-8706-0860F1023790}"/>
              </a:ext>
            </a:extLst>
          </p:cNvPr>
          <p:cNvSpPr>
            <a:spLocks noGrp="1"/>
          </p:cNvSpPr>
          <p:nvPr>
            <p:ph type="ctrTitle"/>
          </p:nvPr>
        </p:nvSpPr>
        <p:spPr>
          <a:xfrm>
            <a:off x="-310588" y="-229541"/>
            <a:ext cx="12813175" cy="2387600"/>
          </a:xfrm>
        </p:spPr>
        <p:txBody>
          <a:bodyPr>
            <a:normAutofit/>
          </a:bodyPr>
          <a:lstStyle/>
          <a:p>
            <a:pPr>
              <a:lnSpc>
                <a:spcPct val="120000"/>
              </a:lnSpc>
            </a:pPr>
            <a:r>
              <a:rPr lang="en-US" altLang="zh-CN" sz="3600">
                <a:latin typeface="+mn-lt"/>
                <a:ea typeface="+mn-ea"/>
                <a:cs typeface="+mn-ea"/>
                <a:sym typeface="+mn-lt"/>
              </a:rPr>
              <a:t>When All We Need is a Piece of the Pie:</a:t>
            </a:r>
            <a:br>
              <a:rPr lang="en-US" altLang="zh-CN" sz="3600">
                <a:latin typeface="+mn-lt"/>
                <a:ea typeface="+mn-ea"/>
                <a:cs typeface="+mn-ea"/>
                <a:sym typeface="+mn-lt"/>
              </a:rPr>
            </a:br>
            <a:r>
              <a:rPr lang="en-US" altLang="zh-CN" sz="3600">
                <a:latin typeface="+mn-lt"/>
                <a:ea typeface="+mn-ea"/>
                <a:cs typeface="+mn-ea"/>
                <a:sym typeface="+mn-lt"/>
              </a:rPr>
              <a:t>A Generic Framework for Optimizing Two-way Partial AUC</a:t>
            </a:r>
            <a:endParaRPr lang="zh-CN" altLang="en-US" sz="3600">
              <a:latin typeface="+mn-lt"/>
              <a:ea typeface="+mn-ea"/>
              <a:cs typeface="+mn-ea"/>
              <a:sym typeface="+mn-lt"/>
            </a:endParaRPr>
          </a:p>
        </p:txBody>
      </p:sp>
      <p:sp>
        <p:nvSpPr>
          <p:cNvPr id="3" name="副标题 2">
            <a:extLst>
              <a:ext uri="{FF2B5EF4-FFF2-40B4-BE49-F238E27FC236}">
                <a16:creationId xmlns:a16="http://schemas.microsoft.com/office/drawing/2014/main" id="{9ADC6F57-452B-4FFC-A659-F51105EA45BD}"/>
              </a:ext>
            </a:extLst>
          </p:cNvPr>
          <p:cNvSpPr>
            <a:spLocks noGrp="1"/>
          </p:cNvSpPr>
          <p:nvPr>
            <p:ph type="subTitle" idx="1"/>
          </p:nvPr>
        </p:nvSpPr>
        <p:spPr>
          <a:xfrm>
            <a:off x="855401" y="5532439"/>
            <a:ext cx="10967432" cy="1655763"/>
          </a:xfrm>
        </p:spPr>
        <p:txBody>
          <a:bodyPr>
            <a:normAutofit/>
          </a:bodyPr>
          <a:lstStyle/>
          <a:p>
            <a:pPr>
              <a:lnSpc>
                <a:spcPct val="120000"/>
              </a:lnSpc>
              <a:spcBef>
                <a:spcPts val="0"/>
              </a:spcBef>
            </a:pPr>
            <a:r>
              <a:rPr lang="en-US" altLang="zh-CN" dirty="0">
                <a:cs typeface="+mn-ea"/>
                <a:sym typeface="+mn-lt"/>
              </a:rPr>
              <a:t>Presented by: </a:t>
            </a:r>
            <a:r>
              <a:rPr lang="en-US" altLang="zh-CN" dirty="0" err="1">
                <a:cs typeface="+mn-ea"/>
                <a:sym typeface="+mn-lt"/>
              </a:rPr>
              <a:t>Zitai</a:t>
            </a:r>
            <a:r>
              <a:rPr lang="en-US" altLang="zh-CN" dirty="0">
                <a:cs typeface="+mn-ea"/>
                <a:sym typeface="+mn-lt"/>
              </a:rPr>
              <a:t> Wang</a:t>
            </a:r>
          </a:p>
          <a:p>
            <a:pPr>
              <a:lnSpc>
                <a:spcPct val="120000"/>
              </a:lnSpc>
              <a:spcBef>
                <a:spcPts val="0"/>
              </a:spcBef>
            </a:pPr>
            <a:r>
              <a:rPr lang="en-US" altLang="zh-CN">
                <a:cs typeface="+mn-ea"/>
                <a:sym typeface="+mn-lt"/>
              </a:rPr>
              <a:t>2021.7.19</a:t>
            </a:r>
            <a:endParaRPr lang="zh-CN" altLang="en-US" dirty="0">
              <a:cs typeface="+mn-ea"/>
              <a:sym typeface="+mn-lt"/>
            </a:endParaRPr>
          </a:p>
        </p:txBody>
      </p:sp>
      <p:pic>
        <p:nvPicPr>
          <p:cNvPr id="5" name="图片 4" descr="图示&#10;&#10;描述已自动生成">
            <a:extLst>
              <a:ext uri="{FF2B5EF4-FFF2-40B4-BE49-F238E27FC236}">
                <a16:creationId xmlns:a16="http://schemas.microsoft.com/office/drawing/2014/main" id="{0C0B9579-840B-4C70-A695-F711B8FBA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013" y="2387603"/>
            <a:ext cx="7511971" cy="2556348"/>
          </a:xfrm>
          <a:prstGeom prst="rect">
            <a:avLst/>
          </a:prstGeom>
        </p:spPr>
      </p:pic>
      <p:pic>
        <p:nvPicPr>
          <p:cNvPr id="7" name="图片 6" descr="卡通画&#10;&#10;中度可信度描述已自动生成">
            <a:extLst>
              <a:ext uri="{FF2B5EF4-FFF2-40B4-BE49-F238E27FC236}">
                <a16:creationId xmlns:a16="http://schemas.microsoft.com/office/drawing/2014/main" id="{E240B52E-1D8E-42D5-89D6-F3D1A14EB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4675" y="3"/>
            <a:ext cx="2555131" cy="836011"/>
          </a:xfrm>
          <a:prstGeom prst="rect">
            <a:avLst/>
          </a:prstGeom>
        </p:spPr>
      </p:pic>
      <p:pic>
        <p:nvPicPr>
          <p:cNvPr id="9" name="图片 8" descr="文本&#10;&#10;描述已自动生成">
            <a:extLst>
              <a:ext uri="{FF2B5EF4-FFF2-40B4-BE49-F238E27FC236}">
                <a16:creationId xmlns:a16="http://schemas.microsoft.com/office/drawing/2014/main" id="{94956A10-1455-4581-9B85-4578AA9B9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81214"/>
            <a:ext cx="2830194" cy="676786"/>
          </a:xfrm>
          <a:prstGeom prst="rect">
            <a:avLst/>
          </a:prstGeom>
        </p:spPr>
      </p:pic>
    </p:spTree>
    <p:extLst>
      <p:ext uri="{BB962C8B-B14F-4D97-AF65-F5344CB8AC3E}">
        <p14:creationId xmlns:p14="http://schemas.microsoft.com/office/powerpoint/2010/main" val="2382819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57CE90C2-DBDD-46A3-BFC2-474FABFCAC12}"/>
              </a:ext>
            </a:extLst>
          </p:cNvPr>
          <p:cNvSpPr/>
          <p:nvPr/>
        </p:nvSpPr>
        <p:spPr>
          <a:xfrm>
            <a:off x="3653597" y="3429000"/>
            <a:ext cx="8460127" cy="3335168"/>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标题 1">
            <a:extLst>
              <a:ext uri="{FF2B5EF4-FFF2-40B4-BE49-F238E27FC236}">
                <a16:creationId xmlns:a16="http://schemas.microsoft.com/office/drawing/2014/main" id="{28742880-D439-47C6-BAFA-C968BC49EB67}"/>
              </a:ext>
            </a:extLst>
          </p:cNvPr>
          <p:cNvSpPr>
            <a:spLocks noGrp="1"/>
          </p:cNvSpPr>
          <p:nvPr>
            <p:ph type="title"/>
          </p:nvPr>
        </p:nvSpPr>
        <p:spPr/>
        <p:txBody>
          <a:bodyPr/>
          <a:lstStyle/>
          <a:p>
            <a:pPr>
              <a:lnSpc>
                <a:spcPct val="120000"/>
              </a:lnSpc>
            </a:pPr>
            <a:r>
              <a:rPr lang="en-US" altLang="zh-CN" b="1">
                <a:solidFill>
                  <a:srgbClr val="4472C4"/>
                </a:solidFill>
              </a:rPr>
              <a:t>Two Way </a:t>
            </a:r>
            <a:r>
              <a:rPr lang="en-US" altLang="zh-CN"/>
              <a:t>Partial</a:t>
            </a:r>
            <a:r>
              <a:rPr lang="zh-CN" altLang="en-US"/>
              <a:t> </a:t>
            </a:r>
            <a:r>
              <a:rPr lang="en-US" altLang="zh-CN"/>
              <a:t>AUC (TPAUC)</a:t>
            </a:r>
            <a:endParaRPr lang="zh-CN" altLang="en-US"/>
          </a:p>
        </p:txBody>
      </p:sp>
      <p:sp>
        <p:nvSpPr>
          <p:cNvPr id="3" name="内容占位符 2">
            <a:extLst>
              <a:ext uri="{FF2B5EF4-FFF2-40B4-BE49-F238E27FC236}">
                <a16:creationId xmlns:a16="http://schemas.microsoft.com/office/drawing/2014/main" id="{4CA4E4C6-ABFB-41D8-9E74-2F8966166724}"/>
              </a:ext>
            </a:extLst>
          </p:cNvPr>
          <p:cNvSpPr>
            <a:spLocks noGrp="1"/>
          </p:cNvSpPr>
          <p:nvPr>
            <p:ph idx="1"/>
          </p:nvPr>
        </p:nvSpPr>
        <p:spPr>
          <a:xfrm>
            <a:off x="838200" y="1825627"/>
            <a:ext cx="11353800" cy="4351339"/>
          </a:xfrm>
        </p:spPr>
        <p:txBody>
          <a:bodyPr/>
          <a:lstStyle/>
          <a:p>
            <a:pPr>
              <a:lnSpc>
                <a:spcPct val="120000"/>
              </a:lnSpc>
              <a:spcBef>
                <a:spcPts val="0"/>
              </a:spcBef>
            </a:pPr>
            <a:r>
              <a:rPr lang="en-US" altLang="zh-CN"/>
              <a:t>A reasonable case should simultaneously enjoy a </a:t>
            </a:r>
            <a:r>
              <a:rPr lang="en-US" altLang="zh-CN" b="1">
                <a:solidFill>
                  <a:srgbClr val="507BC8"/>
                </a:solidFill>
              </a:rPr>
              <a:t>low FPR and a high TPR</a:t>
            </a:r>
          </a:p>
          <a:p>
            <a:pPr>
              <a:lnSpc>
                <a:spcPct val="120000"/>
              </a:lnSpc>
              <a:spcBef>
                <a:spcPts val="0"/>
              </a:spcBef>
            </a:pPr>
            <a:r>
              <a:rPr lang="en-US" altLang="zh-CN"/>
              <a:t>TPAUC measures the AUC within such a local area</a:t>
            </a:r>
          </a:p>
        </p:txBody>
      </p:sp>
      <p:pic>
        <p:nvPicPr>
          <p:cNvPr id="11" name="图片 10">
            <a:extLst>
              <a:ext uri="{FF2B5EF4-FFF2-40B4-BE49-F238E27FC236}">
                <a16:creationId xmlns:a16="http://schemas.microsoft.com/office/drawing/2014/main" id="{314A6E22-8F50-488B-BD73-2116D775850A}"/>
              </a:ext>
            </a:extLst>
          </p:cNvPr>
          <p:cNvPicPr>
            <a:picLocks noChangeAspect="1"/>
          </p:cNvPicPr>
          <p:nvPr/>
        </p:nvPicPr>
        <p:blipFill rotWithShape="1">
          <a:blip r:embed="rId7">
            <a:extLst>
              <a:ext uri="{28A0092B-C50C-407E-A947-70E740481C1C}">
                <a14:useLocalDpi xmlns:a14="http://schemas.microsoft.com/office/drawing/2010/main" val="0"/>
              </a:ext>
            </a:extLst>
          </a:blip>
          <a:srcRect t="25" b="25"/>
          <a:stretch/>
        </p:blipFill>
        <p:spPr>
          <a:xfrm>
            <a:off x="78279" y="4218493"/>
            <a:ext cx="3044144" cy="2463371"/>
          </a:xfrm>
          <a:prstGeom prst="rect">
            <a:avLst/>
          </a:prstGeom>
        </p:spPr>
      </p:pic>
      <p:pic>
        <p:nvPicPr>
          <p:cNvPr id="12" name="图片 11">
            <a:extLst>
              <a:ext uri="{FF2B5EF4-FFF2-40B4-BE49-F238E27FC236}">
                <a16:creationId xmlns:a16="http://schemas.microsoft.com/office/drawing/2014/main" id="{FBC4454D-C653-41E8-8BE7-DAB7D96433BA}"/>
              </a:ext>
            </a:extLst>
          </p:cNvPr>
          <p:cNvPicPr>
            <a:picLocks noChangeAspect="1"/>
          </p:cNvPicPr>
          <p:nvPr/>
        </p:nvPicPr>
        <p:blipFill rotWithShape="1">
          <a:blip r:embed="rId8">
            <a:extLst>
              <a:ext uri="{28A0092B-C50C-407E-A947-70E740481C1C}">
                <a14:useLocalDpi xmlns:a14="http://schemas.microsoft.com/office/drawing/2010/main" val="0"/>
              </a:ext>
            </a:extLst>
          </a:blip>
          <a:srcRect l="1134" r="1134"/>
          <a:stretch/>
        </p:blipFill>
        <p:spPr>
          <a:xfrm>
            <a:off x="3731874" y="4218492"/>
            <a:ext cx="3004595" cy="2426776"/>
          </a:xfrm>
          <a:prstGeom prst="rect">
            <a:avLst/>
          </a:prstGeom>
        </p:spPr>
      </p:pic>
      <p:sp>
        <p:nvSpPr>
          <p:cNvPr id="13" name="iconfont-11821-5609243">
            <a:extLst>
              <a:ext uri="{FF2B5EF4-FFF2-40B4-BE49-F238E27FC236}">
                <a16:creationId xmlns:a16="http://schemas.microsoft.com/office/drawing/2014/main" id="{E5B4BD3B-A9E2-4379-9A98-67EEC2D75D64}"/>
              </a:ext>
            </a:extLst>
          </p:cNvPr>
          <p:cNvSpPr>
            <a:spLocks noChangeAspect="1"/>
          </p:cNvSpPr>
          <p:nvPr/>
        </p:nvSpPr>
        <p:spPr bwMode="auto">
          <a:xfrm>
            <a:off x="3004774" y="4846456"/>
            <a:ext cx="609685" cy="502455"/>
          </a:xfrm>
          <a:custGeom>
            <a:avLst/>
            <a:gdLst>
              <a:gd name="T0" fmla="*/ 5331 w 10556"/>
              <a:gd name="T1" fmla="*/ 0 h 8696"/>
              <a:gd name="T2" fmla="*/ 10556 w 10556"/>
              <a:gd name="T3" fmla="*/ 4341 h 8696"/>
              <a:gd name="T4" fmla="*/ 5331 w 10556"/>
              <a:gd name="T5" fmla="*/ 8696 h 8696"/>
              <a:gd name="T6" fmla="*/ 5331 w 10556"/>
              <a:gd name="T7" fmla="*/ 0 h 8696"/>
              <a:gd name="T8" fmla="*/ 0 w 10556"/>
              <a:gd name="T9" fmla="*/ 2705 h 8696"/>
              <a:gd name="T10" fmla="*/ 5331 w 10556"/>
              <a:gd name="T11" fmla="*/ 2705 h 8696"/>
              <a:gd name="T12" fmla="*/ 5331 w 10556"/>
              <a:gd name="T13" fmla="*/ 5912 h 8696"/>
              <a:gd name="T14" fmla="*/ 0 w 10556"/>
              <a:gd name="T15" fmla="*/ 5912 h 8696"/>
              <a:gd name="T16" fmla="*/ 0 w 10556"/>
              <a:gd name="T17" fmla="*/ 2705 h 8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56" h="8696">
                <a:moveTo>
                  <a:pt x="5331" y="0"/>
                </a:moveTo>
                <a:lnTo>
                  <a:pt x="10556" y="4341"/>
                </a:lnTo>
                <a:lnTo>
                  <a:pt x="5331" y="8696"/>
                </a:lnTo>
                <a:lnTo>
                  <a:pt x="5331" y="0"/>
                </a:lnTo>
                <a:close/>
                <a:moveTo>
                  <a:pt x="0" y="2705"/>
                </a:moveTo>
                <a:lnTo>
                  <a:pt x="5331" y="2705"/>
                </a:lnTo>
                <a:lnTo>
                  <a:pt x="5331" y="5912"/>
                </a:lnTo>
                <a:lnTo>
                  <a:pt x="0" y="5912"/>
                </a:lnTo>
                <a:lnTo>
                  <a:pt x="0" y="2705"/>
                </a:lnTo>
                <a:close/>
              </a:path>
            </a:pathLst>
          </a:custGeom>
          <a:solidFill>
            <a:srgbClr val="8BB8E1"/>
          </a:solidFill>
          <a:ln>
            <a:noFill/>
          </a:ln>
        </p:spPr>
        <p:txBody>
          <a:bodyPr/>
          <a:lstStyle/>
          <a:p>
            <a:pPr>
              <a:lnSpc>
                <a:spcPct val="120000"/>
              </a:lnSpc>
            </a:pPr>
            <a:endParaRPr lang="zh-CN" altLang="en-US"/>
          </a:p>
        </p:txBody>
      </p:sp>
      <p:sp>
        <p:nvSpPr>
          <p:cNvPr id="4" name="文本框 3">
            <a:extLst>
              <a:ext uri="{FF2B5EF4-FFF2-40B4-BE49-F238E27FC236}">
                <a16:creationId xmlns:a16="http://schemas.microsoft.com/office/drawing/2014/main" id="{F693C9AA-5AE3-4F50-96E4-A745B0F6A177}"/>
              </a:ext>
            </a:extLst>
          </p:cNvPr>
          <p:cNvSpPr txBox="1"/>
          <p:nvPr/>
        </p:nvSpPr>
        <p:spPr>
          <a:xfrm>
            <a:off x="838201" y="3572531"/>
            <a:ext cx="1990847" cy="403124"/>
          </a:xfrm>
          <a:prstGeom prst="rect">
            <a:avLst/>
          </a:prstGeom>
          <a:solidFill>
            <a:schemeClr val="accent6">
              <a:lumMod val="20000"/>
              <a:lumOff val="80000"/>
            </a:schemeClr>
          </a:solidFill>
        </p:spPr>
        <p:txBody>
          <a:bodyPr wrap="square" rtlCol="0">
            <a:spAutoFit/>
          </a:bodyPr>
          <a:lstStyle>
            <a:defPPr>
              <a:defRPr lang="zh-CN"/>
            </a:defPPr>
            <a:lvl1pPr algn="ctr"/>
          </a:lstStyle>
          <a:p>
            <a:pPr>
              <a:lnSpc>
                <a:spcPct val="120000"/>
              </a:lnSpc>
            </a:pPr>
            <a:r>
              <a:rPr lang="en-US" altLang="zh-CN"/>
              <a:t>OPAUC</a:t>
            </a:r>
            <a:endParaRPr lang="zh-CN" altLang="en-US"/>
          </a:p>
        </p:txBody>
      </p:sp>
      <p:sp>
        <p:nvSpPr>
          <p:cNvPr id="17" name="文本框 16">
            <a:extLst>
              <a:ext uri="{FF2B5EF4-FFF2-40B4-BE49-F238E27FC236}">
                <a16:creationId xmlns:a16="http://schemas.microsoft.com/office/drawing/2014/main" id="{DA68F284-A7A0-41C2-9587-9569A6EB4DC4}"/>
              </a:ext>
            </a:extLst>
          </p:cNvPr>
          <p:cNvSpPr txBox="1"/>
          <p:nvPr/>
        </p:nvSpPr>
        <p:spPr>
          <a:xfrm>
            <a:off x="6096000" y="3467410"/>
            <a:ext cx="3680751" cy="666401"/>
          </a:xfrm>
          <a:prstGeom prst="rect">
            <a:avLst/>
          </a:prstGeom>
          <a:solidFill>
            <a:schemeClr val="accent6">
              <a:lumMod val="20000"/>
              <a:lumOff val="80000"/>
            </a:schemeClr>
          </a:solidFill>
        </p:spPr>
        <p:txBody>
          <a:bodyPr wrap="square" rtlCol="0">
            <a:spAutoFit/>
          </a:bodyPr>
          <a:lstStyle/>
          <a:p>
            <a:pPr algn="ctr">
              <a:lnSpc>
                <a:spcPct val="120000"/>
              </a:lnSpc>
            </a:pPr>
            <a:r>
              <a:rPr lang="en-US" altLang="zh-CN"/>
              <a:t>Two way Partial AUC (TPAUC)</a:t>
            </a:r>
          </a:p>
          <a:p>
            <a:pPr algn="ctr">
              <a:lnSpc>
                <a:spcPct val="120000"/>
              </a:lnSpc>
            </a:pPr>
            <a:r>
              <a:rPr lang="en-US" altLang="zh-CN" sz="1400" b="1">
                <a:solidFill>
                  <a:schemeClr val="accent1"/>
                </a:solidFill>
              </a:rPr>
              <a:t>[Yang </a:t>
            </a:r>
            <a:r>
              <a:rPr lang="en-US" altLang="zh-CN" sz="1400" b="1" i="1">
                <a:solidFill>
                  <a:schemeClr val="accent1"/>
                </a:solidFill>
              </a:rPr>
              <a:t>et.al.</a:t>
            </a:r>
            <a:r>
              <a:rPr lang="en-US" altLang="zh-CN" sz="1400" b="1">
                <a:solidFill>
                  <a:schemeClr val="accent1"/>
                </a:solidFill>
              </a:rPr>
              <a:t> 2019]</a:t>
            </a:r>
            <a:endParaRPr lang="zh-CN" altLang="en-US" sz="1400"/>
          </a:p>
        </p:txBody>
      </p:sp>
      <p:grpSp>
        <p:nvGrpSpPr>
          <p:cNvPr id="65" name="组合 64">
            <a:extLst>
              <a:ext uri="{FF2B5EF4-FFF2-40B4-BE49-F238E27FC236}">
                <a16:creationId xmlns:a16="http://schemas.microsoft.com/office/drawing/2014/main" id="{87E86303-50DF-4221-80E9-1346073FF87C}"/>
              </a:ext>
            </a:extLst>
          </p:cNvPr>
          <p:cNvGrpSpPr/>
          <p:nvPr/>
        </p:nvGrpSpPr>
        <p:grpSpPr>
          <a:xfrm>
            <a:off x="7033982" y="5324355"/>
            <a:ext cx="5079741" cy="983848"/>
            <a:chOff x="7033980" y="5324355"/>
            <a:chExt cx="5079741" cy="983848"/>
          </a:xfrm>
        </p:grpSpPr>
        <p:sp>
          <p:nvSpPr>
            <p:cNvPr id="20" name="矩形: 圆角 19">
              <a:extLst>
                <a:ext uri="{FF2B5EF4-FFF2-40B4-BE49-F238E27FC236}">
                  <a16:creationId xmlns:a16="http://schemas.microsoft.com/office/drawing/2014/main" id="{D488A9C2-4537-44B1-A67E-F74DB36D9963}"/>
                </a:ext>
              </a:extLst>
            </p:cNvPr>
            <p:cNvSpPr/>
            <p:nvPr/>
          </p:nvSpPr>
          <p:spPr>
            <a:xfrm>
              <a:off x="7033980" y="5324355"/>
              <a:ext cx="5079741" cy="983848"/>
            </a:xfrm>
            <a:prstGeom prst="roundRect">
              <a:avLst/>
            </a:prstGeom>
            <a:solidFill>
              <a:srgbClr val="DEEDF4"/>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pic>
          <p:nvPicPr>
            <p:cNvPr id="64" name="图片 63" descr="\documentclass{article}&#10;\usepackage{amsmath}&#10;\usepackage{amssymb}&#10;\usepackage{bbm}&#10;\usepackage{bm}&#10;&#10;\pagestyle{empty}&#10;\begin{document}&#10;\begin{align*}&#10;\mathsf{TPAUC} &amp;= \int_{\xi}^{\beta} \mathsf{TPR}\left(\mathsf{FPR}^{-1}(\theta)\right)d\theta - (1-\alpha) \cdot\left(\beta - \xi\right)\\&#10;\xi &amp;= \mathsf{FPR}\left(\mathsf{TPR}^{-1}(1-\alpha)\right)&#10;\end{align*}&#10;&#10;\end{document}" title="IguanaTex Bitmap Display">
              <a:extLst>
                <a:ext uri="{FF2B5EF4-FFF2-40B4-BE49-F238E27FC236}">
                  <a16:creationId xmlns:a16="http://schemas.microsoft.com/office/drawing/2014/main" id="{117091E4-B428-48D4-96AB-425C0A677414}"/>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7317936" y="5364181"/>
              <a:ext cx="4577613" cy="867250"/>
            </a:xfrm>
            <a:prstGeom prst="rect">
              <a:avLst/>
            </a:prstGeom>
          </p:spPr>
        </p:pic>
      </p:grpSp>
      <p:sp>
        <p:nvSpPr>
          <p:cNvPr id="16" name="矩形 15">
            <a:extLst>
              <a:ext uri="{FF2B5EF4-FFF2-40B4-BE49-F238E27FC236}">
                <a16:creationId xmlns:a16="http://schemas.microsoft.com/office/drawing/2014/main" id="{27B90669-2AED-4B63-AF3F-A92B50C76E2A}"/>
              </a:ext>
            </a:extLst>
          </p:cNvPr>
          <p:cNvSpPr/>
          <p:nvPr/>
        </p:nvSpPr>
        <p:spPr>
          <a:xfrm>
            <a:off x="8383987" y="5348751"/>
            <a:ext cx="235123" cy="157379"/>
          </a:xfrm>
          <a:prstGeom prst="rect">
            <a:avLst/>
          </a:prstGeom>
          <a:solidFill>
            <a:srgbClr val="FBE5D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48" name="组合 47">
            <a:extLst>
              <a:ext uri="{FF2B5EF4-FFF2-40B4-BE49-F238E27FC236}">
                <a16:creationId xmlns:a16="http://schemas.microsoft.com/office/drawing/2014/main" id="{C3891F8F-B7B5-432B-996A-23619239D998}"/>
              </a:ext>
            </a:extLst>
          </p:cNvPr>
          <p:cNvGrpSpPr/>
          <p:nvPr/>
        </p:nvGrpSpPr>
        <p:grpSpPr>
          <a:xfrm>
            <a:off x="7561019" y="4213885"/>
            <a:ext cx="1113271" cy="526471"/>
            <a:chOff x="8300720" y="4072974"/>
            <a:chExt cx="1113271" cy="526471"/>
          </a:xfrm>
        </p:grpSpPr>
        <p:sp>
          <p:nvSpPr>
            <p:cNvPr id="8" name="矩形 7">
              <a:extLst>
                <a:ext uri="{FF2B5EF4-FFF2-40B4-BE49-F238E27FC236}">
                  <a16:creationId xmlns:a16="http://schemas.microsoft.com/office/drawing/2014/main" id="{F9E68225-1FF1-4BA3-88A7-D981673E5B7F}"/>
                </a:ext>
              </a:extLst>
            </p:cNvPr>
            <p:cNvSpPr/>
            <p:nvPr/>
          </p:nvSpPr>
          <p:spPr>
            <a:xfrm>
              <a:off x="8300720" y="4072974"/>
              <a:ext cx="1113271" cy="52647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47" name="图片 46" descr="IguanaTex Bitmap Display&#10;&#10;\documentclass{article}&#10;\usepackage{amsmath}&#10;\usepackage{amssymb}&#10;\usepackage{bbm}&#10;\usepackage{bm}&#10;&#10;\pagestyle{empty}&#10;\begin{document}&#10;$\mathsf{FPR} \le \beta$&#10;&#10;&#10;&#10;\end{document}">
              <a:extLst>
                <a:ext uri="{FF2B5EF4-FFF2-40B4-BE49-F238E27FC236}">
                  <a16:creationId xmlns:a16="http://schemas.microsoft.com/office/drawing/2014/main" id="{0C96BE00-2967-4889-9342-04541321B548}"/>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348224" y="4229732"/>
              <a:ext cx="1010589" cy="248506"/>
            </a:xfrm>
            <a:prstGeom prst="rect">
              <a:avLst/>
            </a:prstGeom>
            <a:noFill/>
          </p:spPr>
        </p:pic>
      </p:grpSp>
      <p:sp>
        <p:nvSpPr>
          <p:cNvPr id="18" name="curved-up-arrow_20901 1">
            <a:extLst>
              <a:ext uri="{FF2B5EF4-FFF2-40B4-BE49-F238E27FC236}">
                <a16:creationId xmlns:a16="http://schemas.microsoft.com/office/drawing/2014/main" id="{5E1537D5-C861-4B68-B0E5-ABFA5C8347C2}"/>
              </a:ext>
            </a:extLst>
          </p:cNvPr>
          <p:cNvSpPr>
            <a:spLocks noChangeAspect="1"/>
          </p:cNvSpPr>
          <p:nvPr/>
        </p:nvSpPr>
        <p:spPr bwMode="auto">
          <a:xfrm rot="20792212" flipH="1">
            <a:off x="8335728" y="4790095"/>
            <a:ext cx="399071" cy="474411"/>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FBE5D6"/>
          </a:solidFill>
          <a:ln>
            <a:noFill/>
          </a:ln>
        </p:spPr>
        <p:txBody>
          <a:bodyPr/>
          <a:lstStyle/>
          <a:p>
            <a:pPr>
              <a:lnSpc>
                <a:spcPct val="120000"/>
              </a:lnSpc>
            </a:pPr>
            <a:endParaRPr lang="zh-CN" altLang="en-US"/>
          </a:p>
        </p:txBody>
      </p:sp>
      <p:sp>
        <p:nvSpPr>
          <p:cNvPr id="54" name="矩形 53">
            <a:extLst>
              <a:ext uri="{FF2B5EF4-FFF2-40B4-BE49-F238E27FC236}">
                <a16:creationId xmlns:a16="http://schemas.microsoft.com/office/drawing/2014/main" id="{E6D244D8-CE74-4FFF-996B-A555F11897A8}"/>
              </a:ext>
            </a:extLst>
          </p:cNvPr>
          <p:cNvSpPr/>
          <p:nvPr/>
        </p:nvSpPr>
        <p:spPr>
          <a:xfrm>
            <a:off x="10501989" y="5453777"/>
            <a:ext cx="1434919" cy="372332"/>
          </a:xfrm>
          <a:prstGeom prst="rect">
            <a:avLst/>
          </a:prstGeom>
          <a:solidFill>
            <a:srgbClr val="C1C1FF">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59" name="组合 58">
            <a:extLst>
              <a:ext uri="{FF2B5EF4-FFF2-40B4-BE49-F238E27FC236}">
                <a16:creationId xmlns:a16="http://schemas.microsoft.com/office/drawing/2014/main" id="{1334A871-375A-4EC9-9749-DD52F4D8BB31}"/>
              </a:ext>
            </a:extLst>
          </p:cNvPr>
          <p:cNvGrpSpPr/>
          <p:nvPr/>
        </p:nvGrpSpPr>
        <p:grpSpPr>
          <a:xfrm>
            <a:off x="9504363" y="4213885"/>
            <a:ext cx="1820360" cy="526471"/>
            <a:chOff x="9573850" y="4189278"/>
            <a:chExt cx="1820360" cy="526471"/>
          </a:xfrm>
        </p:grpSpPr>
        <p:sp>
          <p:nvSpPr>
            <p:cNvPr id="49" name="矩形 48">
              <a:extLst>
                <a:ext uri="{FF2B5EF4-FFF2-40B4-BE49-F238E27FC236}">
                  <a16:creationId xmlns:a16="http://schemas.microsoft.com/office/drawing/2014/main" id="{D42FC423-DE6D-4124-AF8E-A4FA77C4B215}"/>
                </a:ext>
              </a:extLst>
            </p:cNvPr>
            <p:cNvSpPr/>
            <p:nvPr/>
          </p:nvSpPr>
          <p:spPr>
            <a:xfrm>
              <a:off x="9573850" y="4189278"/>
              <a:ext cx="1820360" cy="526471"/>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58" name="图片 57" descr="\documentclass{article}&#10;\usepackage{amsmath}&#10;\usepackage{amssymb}&#10;\usepackage{bbm}&#10;\usepackage{bm}&#10;&#10;\pagestyle{empty}&#10;\begin{document}&#10;$\mathsf{TPR} \ge 1- \alpha$&#10;&#10;&#10;&#10;\end{document}" title="IguanaTex Bitmap Display">
              <a:extLst>
                <a:ext uri="{FF2B5EF4-FFF2-40B4-BE49-F238E27FC236}">
                  <a16:creationId xmlns:a16="http://schemas.microsoft.com/office/drawing/2014/main" id="{E250D067-5F42-4B45-B36D-4008C358179C}"/>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9680369" y="4346036"/>
              <a:ext cx="1539077" cy="228626"/>
            </a:xfrm>
            <a:prstGeom prst="rect">
              <a:avLst/>
            </a:prstGeom>
            <a:noFill/>
          </p:spPr>
        </p:pic>
      </p:grpSp>
      <p:sp>
        <p:nvSpPr>
          <p:cNvPr id="60" name="curved-up-arrow_20901 2">
            <a:extLst>
              <a:ext uri="{FF2B5EF4-FFF2-40B4-BE49-F238E27FC236}">
                <a16:creationId xmlns:a16="http://schemas.microsoft.com/office/drawing/2014/main" id="{5E719A4A-294A-4CE6-82E8-57E86A6AA43D}"/>
              </a:ext>
            </a:extLst>
          </p:cNvPr>
          <p:cNvSpPr>
            <a:spLocks noChangeAspect="1"/>
          </p:cNvSpPr>
          <p:nvPr/>
        </p:nvSpPr>
        <p:spPr bwMode="auto">
          <a:xfrm rot="807788">
            <a:off x="10134521" y="4790095"/>
            <a:ext cx="399071" cy="474411"/>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C1C1FF"/>
          </a:solidFill>
          <a:ln>
            <a:noFill/>
          </a:ln>
        </p:spPr>
        <p:txBody>
          <a:bodyPr/>
          <a:lstStyle/>
          <a:p>
            <a:pPr>
              <a:lnSpc>
                <a:spcPct val="120000"/>
              </a:lnSpc>
            </a:pPr>
            <a:endParaRPr lang="zh-CN" altLang="en-US"/>
          </a:p>
        </p:txBody>
      </p:sp>
      <p:sp>
        <p:nvSpPr>
          <p:cNvPr id="61" name="矩形 60">
            <a:extLst>
              <a:ext uri="{FF2B5EF4-FFF2-40B4-BE49-F238E27FC236}">
                <a16:creationId xmlns:a16="http://schemas.microsoft.com/office/drawing/2014/main" id="{E5CC997C-CD43-4381-A351-E884CB3801F5}"/>
              </a:ext>
            </a:extLst>
          </p:cNvPr>
          <p:cNvSpPr/>
          <p:nvPr/>
        </p:nvSpPr>
        <p:spPr>
          <a:xfrm flipH="1">
            <a:off x="8285983" y="5730096"/>
            <a:ext cx="235123" cy="226807"/>
          </a:xfrm>
          <a:prstGeom prst="rect">
            <a:avLst/>
          </a:prstGeom>
          <a:solidFill>
            <a:srgbClr val="C1C1FF">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ustDataLst>
      <p:tags r:id="rId1"/>
    </p:custDataLst>
    <p:extLst>
      <p:ext uri="{BB962C8B-B14F-4D97-AF65-F5344CB8AC3E}">
        <p14:creationId xmlns:p14="http://schemas.microsoft.com/office/powerpoint/2010/main" val="341597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left)">
                                      <p:cBhvr>
                                        <p:cTn id="31" dur="500"/>
                                        <p:tgtEl>
                                          <p:spTgt spid="6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22" presetClass="entr" presetSubtype="8"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left)">
                                      <p:cBhvr>
                                        <p:cTn id="43" dur="500"/>
                                        <p:tgtEl>
                                          <p:spTgt spid="54"/>
                                        </p:tgtEl>
                                      </p:cBhvr>
                                    </p:animEffect>
                                  </p:childTnLst>
                                </p:cTn>
                              </p:par>
                              <p:par>
                                <p:cTn id="44" presetID="22" presetClass="entr" presetSubtype="8"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left)">
                                      <p:cBhvr>
                                        <p:cTn id="46" dur="500"/>
                                        <p:tgtEl>
                                          <p:spTgt spid="59"/>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3" grpId="0" animBg="1"/>
      <p:bldP spid="4" grpId="0" animBg="1"/>
      <p:bldP spid="17" grpId="0" animBg="1"/>
      <p:bldP spid="16" grpId="0" animBg="1"/>
      <p:bldP spid="18" grpId="0" animBg="1"/>
      <p:bldP spid="54" grpId="0" animBg="1"/>
      <p:bldP spid="60" grpId="0" animBg="1"/>
      <p:bldP spid="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E8A58-5C66-44C5-8D38-826552366CA7}"/>
              </a:ext>
            </a:extLst>
          </p:cNvPr>
          <p:cNvSpPr>
            <a:spLocks noGrp="1"/>
          </p:cNvSpPr>
          <p:nvPr>
            <p:ph type="title"/>
          </p:nvPr>
        </p:nvSpPr>
        <p:spPr>
          <a:xfrm>
            <a:off x="838200" y="365129"/>
            <a:ext cx="10515600" cy="1119189"/>
          </a:xfrm>
        </p:spPr>
        <p:txBody>
          <a:bodyPr>
            <a:normAutofit/>
          </a:bodyPr>
          <a:lstStyle/>
          <a:p>
            <a:r>
              <a:rPr lang="en-US" altLang="zh-CN"/>
              <a:t>How to optimize local AUCs</a:t>
            </a:r>
            <a:endParaRPr lang="zh-CN" altLang="en-US"/>
          </a:p>
        </p:txBody>
      </p:sp>
      <p:sp>
        <p:nvSpPr>
          <p:cNvPr id="3" name="内容占位符 2">
            <a:extLst>
              <a:ext uri="{FF2B5EF4-FFF2-40B4-BE49-F238E27FC236}">
                <a16:creationId xmlns:a16="http://schemas.microsoft.com/office/drawing/2014/main" id="{F775CE65-1B0F-4D4E-A836-FD109587A939}"/>
              </a:ext>
            </a:extLst>
          </p:cNvPr>
          <p:cNvSpPr>
            <a:spLocks noGrp="1"/>
          </p:cNvSpPr>
          <p:nvPr>
            <p:ph idx="1"/>
          </p:nvPr>
        </p:nvSpPr>
        <p:spPr>
          <a:xfrm>
            <a:off x="838200" y="1825625"/>
            <a:ext cx="10983686" cy="3203575"/>
          </a:xfrm>
        </p:spPr>
        <p:txBody>
          <a:bodyPr>
            <a:normAutofit fontScale="25000" lnSpcReduction="20000"/>
          </a:bodyPr>
          <a:lstStyle/>
          <a:p>
            <a:pPr>
              <a:lnSpc>
                <a:spcPct val="110000"/>
              </a:lnSpc>
            </a:pPr>
            <a:r>
              <a:rPr lang="en-US" altLang="zh-CN" sz="8600"/>
              <a:t>OPAUC</a:t>
            </a:r>
            <a:endParaRPr lang="en-US" altLang="zh-CN" sz="6000"/>
          </a:p>
          <a:p>
            <a:pPr lvl="1">
              <a:lnSpc>
                <a:spcPct val="110000"/>
              </a:lnSpc>
            </a:pPr>
            <a:r>
              <a:rPr lang="en-US" altLang="zh-CN" sz="9600"/>
              <a:t>Cutting Plane Solvers </a:t>
            </a:r>
            <a:r>
              <a:rPr lang="en-US" altLang="zh-CN" sz="4400" b="1">
                <a:solidFill>
                  <a:srgbClr val="4472C4"/>
                </a:solidFill>
              </a:rPr>
              <a:t>[Narasimhan </a:t>
            </a:r>
            <a:r>
              <a:rPr lang="en-US" altLang="zh-CN" sz="4400" b="1" i="1">
                <a:solidFill>
                  <a:srgbClr val="4472C4"/>
                </a:solidFill>
              </a:rPr>
              <a:t>et.al.</a:t>
            </a:r>
            <a:r>
              <a:rPr lang="en-US" altLang="zh-CN" sz="4400" b="1">
                <a:solidFill>
                  <a:srgbClr val="4472C4"/>
                </a:solidFill>
              </a:rPr>
              <a:t> 2013; Narasimhan </a:t>
            </a:r>
            <a:r>
              <a:rPr lang="en-US" altLang="zh-CN" sz="4400" b="1" i="1">
                <a:solidFill>
                  <a:srgbClr val="4472C4"/>
                </a:solidFill>
              </a:rPr>
              <a:t>et.al. </a:t>
            </a:r>
            <a:r>
              <a:rPr lang="en-US" altLang="zh-CN" sz="4400" b="1">
                <a:solidFill>
                  <a:srgbClr val="4472C4"/>
                </a:solidFill>
              </a:rPr>
              <a:t> 2017; </a:t>
            </a:r>
            <a:r>
              <a:rPr lang="en-US" altLang="zh-CN" sz="4400" b="1" err="1">
                <a:solidFill>
                  <a:srgbClr val="4472C4"/>
                </a:solidFill>
              </a:rPr>
              <a:t>Tomoharu</a:t>
            </a:r>
            <a:r>
              <a:rPr lang="en-US" altLang="zh-CN" sz="4400" b="1">
                <a:solidFill>
                  <a:srgbClr val="4472C4"/>
                </a:solidFill>
              </a:rPr>
              <a:t> </a:t>
            </a:r>
            <a:r>
              <a:rPr lang="en-US" altLang="zh-CN" sz="4400" b="1" i="1">
                <a:solidFill>
                  <a:srgbClr val="4472C4"/>
                </a:solidFill>
              </a:rPr>
              <a:t>et.al.</a:t>
            </a:r>
            <a:r>
              <a:rPr lang="en-US" altLang="zh-CN" sz="4400" b="1">
                <a:solidFill>
                  <a:srgbClr val="4472C4"/>
                </a:solidFill>
              </a:rPr>
              <a:t> 2020]</a:t>
            </a:r>
          </a:p>
          <a:p>
            <a:pPr lvl="1">
              <a:lnSpc>
                <a:spcPct val="110000"/>
              </a:lnSpc>
            </a:pPr>
            <a:r>
              <a:rPr lang="en-US" altLang="zh-CN" sz="9600"/>
              <a:t>Projected Sub-gradient Descent </a:t>
            </a:r>
            <a:r>
              <a:rPr lang="en-US" altLang="zh-CN" sz="4400" b="1">
                <a:solidFill>
                  <a:srgbClr val="4472C4"/>
                </a:solidFill>
              </a:rPr>
              <a:t>[Narasimhan </a:t>
            </a:r>
            <a:r>
              <a:rPr lang="en-US" altLang="zh-CN" sz="4400" b="1" i="1">
                <a:solidFill>
                  <a:srgbClr val="4472C4"/>
                </a:solidFill>
              </a:rPr>
              <a:t>et.al.</a:t>
            </a:r>
            <a:r>
              <a:rPr lang="en-US" altLang="zh-CN" sz="4400" b="1">
                <a:solidFill>
                  <a:srgbClr val="4472C4"/>
                </a:solidFill>
              </a:rPr>
              <a:t> 2013;  Narasimhan </a:t>
            </a:r>
            <a:r>
              <a:rPr lang="en-US" altLang="zh-CN" sz="4400" b="1" i="1">
                <a:solidFill>
                  <a:srgbClr val="4472C4"/>
                </a:solidFill>
              </a:rPr>
              <a:t>et.al. </a:t>
            </a:r>
            <a:r>
              <a:rPr lang="en-US" altLang="zh-CN" sz="4400" b="1">
                <a:solidFill>
                  <a:srgbClr val="4472C4"/>
                </a:solidFill>
              </a:rPr>
              <a:t> 2017; Yamaguchi </a:t>
            </a:r>
            <a:r>
              <a:rPr lang="en-US" altLang="zh-CN" sz="4400" b="1" i="1">
                <a:solidFill>
                  <a:srgbClr val="4472C4"/>
                </a:solidFill>
              </a:rPr>
              <a:t>et.al.</a:t>
            </a:r>
            <a:r>
              <a:rPr lang="en-US" altLang="zh-CN" sz="4400" b="1">
                <a:solidFill>
                  <a:srgbClr val="4472C4"/>
                </a:solidFill>
              </a:rPr>
              <a:t> 2020]</a:t>
            </a:r>
          </a:p>
          <a:p>
            <a:pPr lvl="1">
              <a:lnSpc>
                <a:spcPct val="110000"/>
              </a:lnSpc>
            </a:pPr>
            <a:r>
              <a:rPr lang="en-US" altLang="zh-CN" sz="9600"/>
              <a:t>Evolutionary Algorithms </a:t>
            </a:r>
            <a:r>
              <a:rPr lang="en-US" altLang="zh-CN" sz="4400" b="1">
                <a:solidFill>
                  <a:srgbClr val="4472C4"/>
                </a:solidFill>
              </a:rPr>
              <a:t>[Fan </a:t>
            </a:r>
            <a:r>
              <a:rPr lang="en-US" altLang="zh-CN" sz="4400" b="1" i="1">
                <a:solidFill>
                  <a:srgbClr val="4472C4"/>
                </a:solidFill>
              </a:rPr>
              <a:t>et.al. </a:t>
            </a:r>
            <a:r>
              <a:rPr lang="en-US" altLang="zh-CN" sz="4400" b="1">
                <a:solidFill>
                  <a:srgbClr val="4472C4"/>
                </a:solidFill>
              </a:rPr>
              <a:t>2019]</a:t>
            </a:r>
          </a:p>
          <a:p>
            <a:pPr lvl="1">
              <a:lnSpc>
                <a:spcPct val="110000"/>
              </a:lnSpc>
            </a:pPr>
            <a:r>
              <a:rPr lang="en-US" altLang="zh-CN" sz="9600"/>
              <a:t>Sampling Algorithms </a:t>
            </a:r>
            <a:r>
              <a:rPr lang="en-US" altLang="zh-CN" sz="4400" b="1">
                <a:solidFill>
                  <a:srgbClr val="4472C4"/>
                </a:solidFill>
              </a:rPr>
              <a:t>[Bai </a:t>
            </a:r>
            <a:r>
              <a:rPr lang="en-US" altLang="zh-CN" sz="4400" b="1" i="1">
                <a:solidFill>
                  <a:srgbClr val="4472C4"/>
                </a:solidFill>
              </a:rPr>
              <a:t>et.al. </a:t>
            </a:r>
            <a:r>
              <a:rPr lang="en-US" altLang="zh-CN" sz="4400" b="1">
                <a:solidFill>
                  <a:srgbClr val="4472C4"/>
                </a:solidFill>
              </a:rPr>
              <a:t>2020a, b]</a:t>
            </a:r>
          </a:p>
          <a:p>
            <a:pPr marL="457166" lvl="1" indent="0">
              <a:lnSpc>
                <a:spcPct val="110000"/>
              </a:lnSpc>
              <a:buNone/>
            </a:pPr>
            <a:endParaRPr lang="en-US" altLang="zh-CN" sz="6000"/>
          </a:p>
          <a:p>
            <a:pPr>
              <a:lnSpc>
                <a:spcPct val="110000"/>
              </a:lnSpc>
            </a:pPr>
            <a:r>
              <a:rPr lang="en-US" altLang="zh-CN" sz="8600"/>
              <a:t>TPAUC</a:t>
            </a:r>
            <a:endParaRPr lang="en-US" altLang="zh-CN" sz="6000"/>
          </a:p>
          <a:p>
            <a:pPr lvl="1">
              <a:lnSpc>
                <a:spcPct val="110000"/>
              </a:lnSpc>
            </a:pPr>
            <a:r>
              <a:rPr lang="en-US" altLang="zh-CN" sz="8000"/>
              <a:t>?</a:t>
            </a:r>
            <a:endParaRPr lang="en-US" altLang="zh-CN" sz="4800" b="1">
              <a:solidFill>
                <a:srgbClr val="4472C4"/>
              </a:solidFill>
            </a:endParaRPr>
          </a:p>
          <a:p>
            <a:pPr lvl="1">
              <a:lnSpc>
                <a:spcPct val="110000"/>
              </a:lnSpc>
            </a:pPr>
            <a:endParaRPr lang="en-US" altLang="zh-CN" sz="1600"/>
          </a:p>
        </p:txBody>
      </p:sp>
      <p:sp>
        <p:nvSpPr>
          <p:cNvPr id="4" name="文本框 3">
            <a:extLst>
              <a:ext uri="{FF2B5EF4-FFF2-40B4-BE49-F238E27FC236}">
                <a16:creationId xmlns:a16="http://schemas.microsoft.com/office/drawing/2014/main" id="{914791B8-8DA9-4082-A8B8-1562213554E0}"/>
              </a:ext>
            </a:extLst>
          </p:cNvPr>
          <p:cNvSpPr txBox="1"/>
          <p:nvPr/>
        </p:nvSpPr>
        <p:spPr>
          <a:xfrm>
            <a:off x="8244840" y="2937158"/>
            <a:ext cx="2850508" cy="646331"/>
          </a:xfrm>
          <a:prstGeom prst="rect">
            <a:avLst/>
          </a:prstGeom>
          <a:solidFill>
            <a:schemeClr val="accent6">
              <a:lumMod val="20000"/>
              <a:lumOff val="80000"/>
            </a:schemeClr>
          </a:solidFill>
        </p:spPr>
        <p:txBody>
          <a:bodyPr wrap="square" rtlCol="0">
            <a:spAutoFit/>
          </a:bodyPr>
          <a:lstStyle/>
          <a:p>
            <a:r>
              <a:rPr lang="en-US" altLang="zh-CN">
                <a:solidFill>
                  <a:schemeClr val="tx1"/>
                </a:solidFill>
              </a:rPr>
              <a:t> Not support the </a:t>
            </a:r>
            <a:r>
              <a:rPr lang="en-US" altLang="zh-CN" b="1">
                <a:solidFill>
                  <a:srgbClr val="C55A11"/>
                </a:solidFill>
              </a:rPr>
              <a:t>end-to-end</a:t>
            </a:r>
            <a:r>
              <a:rPr lang="en-US" altLang="zh-CN">
                <a:solidFill>
                  <a:schemeClr val="tx1"/>
                </a:solidFill>
              </a:rPr>
              <a:t> training!</a:t>
            </a:r>
            <a:endParaRPr lang="zh-CN" altLang="en-US"/>
          </a:p>
        </p:txBody>
      </p:sp>
      <p:sp>
        <p:nvSpPr>
          <p:cNvPr id="15" name="文本框 14">
            <a:extLst>
              <a:ext uri="{FF2B5EF4-FFF2-40B4-BE49-F238E27FC236}">
                <a16:creationId xmlns:a16="http://schemas.microsoft.com/office/drawing/2014/main" id="{6C32EACF-F543-4731-82BA-FA64888A4749}"/>
              </a:ext>
            </a:extLst>
          </p:cNvPr>
          <p:cNvSpPr txBox="1"/>
          <p:nvPr/>
        </p:nvSpPr>
        <p:spPr>
          <a:xfrm>
            <a:off x="5107303" y="3840004"/>
            <a:ext cx="3650197" cy="584775"/>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US" altLang="zh-CN" sz="1600"/>
              <a:t>Requires a </a:t>
            </a:r>
            <a:r>
              <a:rPr lang="en-US" altLang="zh-CN" sz="1600" b="1">
                <a:solidFill>
                  <a:srgbClr val="C55A11"/>
                </a:solidFill>
              </a:rPr>
              <a:t>sampling</a:t>
            </a:r>
            <a:r>
              <a:rPr lang="en-US" altLang="zh-CN" sz="1600"/>
              <a:t> process</a:t>
            </a:r>
          </a:p>
          <a:p>
            <a:pPr marL="285750" indent="-285750">
              <a:buFont typeface="Arial" panose="020B0604020202020204" pitchFamily="34" charset="0"/>
              <a:buChar char="•"/>
            </a:pPr>
            <a:r>
              <a:rPr lang="en-US" altLang="zh-CN" sz="1600"/>
              <a:t>Do not have </a:t>
            </a:r>
            <a:r>
              <a:rPr lang="en-US" altLang="zh-CN" sz="1600" b="1">
                <a:solidFill>
                  <a:srgbClr val="C55A11"/>
                </a:solidFill>
              </a:rPr>
              <a:t>theoretical guarantee</a:t>
            </a:r>
            <a:endParaRPr lang="zh-CN" altLang="en-US" sz="1600" b="1">
              <a:solidFill>
                <a:srgbClr val="C55A11"/>
              </a:solidFill>
            </a:endParaRPr>
          </a:p>
        </p:txBody>
      </p:sp>
      <p:sp>
        <p:nvSpPr>
          <p:cNvPr id="16" name="矩形: 圆角 15">
            <a:extLst>
              <a:ext uri="{FF2B5EF4-FFF2-40B4-BE49-F238E27FC236}">
                <a16:creationId xmlns:a16="http://schemas.microsoft.com/office/drawing/2014/main" id="{03FD770E-B8F6-49C1-8186-E95534236C13}"/>
              </a:ext>
            </a:extLst>
          </p:cNvPr>
          <p:cNvSpPr/>
          <p:nvPr/>
        </p:nvSpPr>
        <p:spPr>
          <a:xfrm>
            <a:off x="771915" y="5408826"/>
            <a:ext cx="10648169" cy="117458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4000"/>
              <a:t>Optimize TPAUC</a:t>
            </a:r>
          </a:p>
          <a:p>
            <a:pPr algn="ctr">
              <a:lnSpc>
                <a:spcPct val="120000"/>
              </a:lnSpc>
            </a:pPr>
            <a:r>
              <a:rPr lang="en-US" altLang="zh-CN" sz="4000"/>
              <a:t> in an </a:t>
            </a:r>
            <a:r>
              <a:rPr lang="en-US" altLang="zh-CN" sz="4000">
                <a:solidFill>
                  <a:schemeClr val="bg1"/>
                </a:solidFill>
              </a:rPr>
              <a:t>end-to-end fashion</a:t>
            </a:r>
            <a:endParaRPr lang="zh-CN" altLang="en-US" sz="4000">
              <a:solidFill>
                <a:schemeClr val="bg1"/>
              </a:solidFill>
            </a:endParaRPr>
          </a:p>
        </p:txBody>
      </p:sp>
    </p:spTree>
    <p:extLst>
      <p:ext uri="{BB962C8B-B14F-4D97-AF65-F5344CB8AC3E}">
        <p14:creationId xmlns:p14="http://schemas.microsoft.com/office/powerpoint/2010/main" val="186482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42880-D439-47C6-BAFA-C968BC49EB67}"/>
              </a:ext>
            </a:extLst>
          </p:cNvPr>
          <p:cNvSpPr>
            <a:spLocks noGrp="1"/>
          </p:cNvSpPr>
          <p:nvPr>
            <p:ph type="title"/>
          </p:nvPr>
        </p:nvSpPr>
        <p:spPr/>
        <p:txBody>
          <a:bodyPr/>
          <a:lstStyle/>
          <a:p>
            <a:pPr>
              <a:lnSpc>
                <a:spcPct val="120000"/>
              </a:lnSpc>
            </a:pPr>
            <a:r>
              <a:rPr lang="en-US" altLang="zh-CN"/>
              <a:t>Can We estimate TPAUC from OPAUC ?</a:t>
            </a:r>
            <a:endParaRPr lang="zh-CN" altLang="en-US"/>
          </a:p>
        </p:txBody>
      </p:sp>
      <p:grpSp>
        <p:nvGrpSpPr>
          <p:cNvPr id="3" name="组合 2">
            <a:extLst>
              <a:ext uri="{FF2B5EF4-FFF2-40B4-BE49-F238E27FC236}">
                <a16:creationId xmlns:a16="http://schemas.microsoft.com/office/drawing/2014/main" id="{0D6AD3D4-1114-4678-9A73-16A154CE5952}"/>
              </a:ext>
            </a:extLst>
          </p:cNvPr>
          <p:cNvGrpSpPr/>
          <p:nvPr/>
        </p:nvGrpSpPr>
        <p:grpSpPr>
          <a:xfrm>
            <a:off x="704089" y="1772921"/>
            <a:ext cx="5482419" cy="924031"/>
            <a:chOff x="704089" y="1772921"/>
            <a:chExt cx="5482419" cy="924031"/>
          </a:xfrm>
        </p:grpSpPr>
        <p:sp>
          <p:nvSpPr>
            <p:cNvPr id="56" name="矩形 55">
              <a:extLst>
                <a:ext uri="{FF2B5EF4-FFF2-40B4-BE49-F238E27FC236}">
                  <a16:creationId xmlns:a16="http://schemas.microsoft.com/office/drawing/2014/main" id="{C1CED46F-44A2-4A07-9E8E-21AB8CB7C5F5}"/>
                </a:ext>
              </a:extLst>
            </p:cNvPr>
            <p:cNvSpPr/>
            <p:nvPr/>
          </p:nvSpPr>
          <p:spPr>
            <a:xfrm>
              <a:off x="704089" y="1772921"/>
              <a:ext cx="5482419" cy="924031"/>
            </a:xfrm>
            <a:prstGeom prst="rect">
              <a:avLst/>
            </a:prstGeom>
            <a:solidFill>
              <a:schemeClr val="accent1">
                <a:lumMod val="20000"/>
                <a:lumOff val="80000"/>
              </a:schemeClr>
            </a:solidFill>
            <a:ln w="38100">
              <a:no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31" name="图片 30" descr="\documentclass{article}&#10;\usepackage{amsmath}&#10;\usepackage{amssymb}&#10;\usepackage{bbm}&#10;\usepackage{bm}&#10;&#10;\pagestyle{empty}&#10;\begin{document}&#10;\[\mathsf{OPAUC}= \frac{1}{\beta -\alpha} \int_{\alpha}^{\beta} \mathsf{TPR}\left(\mathsf{FPR}^{-1}(\theta)\right)~d\theta\]&#10;&#10;&#10;&#10;\end{document}" title="IguanaTex Bitmap Display">
              <a:extLst>
                <a:ext uri="{FF2B5EF4-FFF2-40B4-BE49-F238E27FC236}">
                  <a16:creationId xmlns:a16="http://schemas.microsoft.com/office/drawing/2014/main" id="{CEA6703D-8672-493D-A47C-565B3B6D9E98}"/>
                </a:ext>
              </a:extLst>
            </p:cNvPr>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838202" y="1882719"/>
              <a:ext cx="5167295" cy="695816"/>
            </a:xfrm>
            <a:prstGeom prst="rect">
              <a:avLst/>
            </a:prstGeom>
            <a:noFill/>
          </p:spPr>
        </p:pic>
      </p:grpSp>
      <p:grpSp>
        <p:nvGrpSpPr>
          <p:cNvPr id="4" name="组合 3">
            <a:extLst>
              <a:ext uri="{FF2B5EF4-FFF2-40B4-BE49-F238E27FC236}">
                <a16:creationId xmlns:a16="http://schemas.microsoft.com/office/drawing/2014/main" id="{D0BE385F-2C90-474B-8220-7B9C8039AE60}"/>
              </a:ext>
            </a:extLst>
          </p:cNvPr>
          <p:cNvGrpSpPr/>
          <p:nvPr/>
        </p:nvGrpSpPr>
        <p:grpSpPr>
          <a:xfrm>
            <a:off x="185975" y="4076769"/>
            <a:ext cx="6644788" cy="924031"/>
            <a:chOff x="185975" y="4076769"/>
            <a:chExt cx="6644788" cy="924031"/>
          </a:xfrm>
        </p:grpSpPr>
        <p:sp>
          <p:nvSpPr>
            <p:cNvPr id="57" name="矩形 56">
              <a:extLst>
                <a:ext uri="{FF2B5EF4-FFF2-40B4-BE49-F238E27FC236}">
                  <a16:creationId xmlns:a16="http://schemas.microsoft.com/office/drawing/2014/main" id="{DC6B08D2-C003-41CD-952D-7C605CDA9CC3}"/>
                </a:ext>
              </a:extLst>
            </p:cNvPr>
            <p:cNvSpPr/>
            <p:nvPr/>
          </p:nvSpPr>
          <p:spPr>
            <a:xfrm>
              <a:off x="185975" y="4076769"/>
              <a:ext cx="6644788" cy="924031"/>
            </a:xfrm>
            <a:prstGeom prst="rect">
              <a:avLst/>
            </a:prstGeom>
            <a:solidFill>
              <a:schemeClr val="accent6">
                <a:lumMod val="20000"/>
                <a:lumOff val="80000"/>
              </a:schemeClr>
            </a:solidFill>
            <a:ln w="38100">
              <a:noFill/>
              <a:prstDash val="lg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35" name="图片 34" descr="\documentclass{article}&#10;\usepackage{amsmath}&#10;\usepackage{amssymb}&#10;\usepackage{bbm}&#10;\usepackage{bm}&#10;&#10;\pagestyle{empty}&#10;\begin{document}&#10;\[\mathsf{TPAUC} = \int_{\xi}^{\beta} \mathsf{TPR}\left(\mathsf{FPR}^{-1}(\theta)\right)d\theta - (1-\alpha) \cdot\left(\beta - \xi\right) \]&#10;&#10;&#10;&#10;\end{document}" title="IguanaTex Bitmap Display">
              <a:extLst>
                <a:ext uri="{FF2B5EF4-FFF2-40B4-BE49-F238E27FC236}">
                  <a16:creationId xmlns:a16="http://schemas.microsoft.com/office/drawing/2014/main" id="{25690CAB-FB22-4250-B6FA-6FD8FE42FDBD}"/>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324633" y="4238393"/>
              <a:ext cx="6235713" cy="695816"/>
            </a:xfrm>
            <a:prstGeom prst="rect">
              <a:avLst/>
            </a:prstGeom>
          </p:spPr>
        </p:pic>
      </p:grpSp>
      <p:grpSp>
        <p:nvGrpSpPr>
          <p:cNvPr id="10" name="组合 9">
            <a:extLst>
              <a:ext uri="{FF2B5EF4-FFF2-40B4-BE49-F238E27FC236}">
                <a16:creationId xmlns:a16="http://schemas.microsoft.com/office/drawing/2014/main" id="{4C2FD541-E918-4DA7-AC9A-541E17574B6C}"/>
              </a:ext>
            </a:extLst>
          </p:cNvPr>
          <p:cNvGrpSpPr/>
          <p:nvPr/>
        </p:nvGrpSpPr>
        <p:grpSpPr>
          <a:xfrm>
            <a:off x="1807171" y="3047960"/>
            <a:ext cx="4782860" cy="650345"/>
            <a:chOff x="1807171" y="3047960"/>
            <a:chExt cx="4782860" cy="650345"/>
          </a:xfrm>
        </p:grpSpPr>
        <p:sp>
          <p:nvSpPr>
            <p:cNvPr id="36" name="iconfont-11253-5330845">
              <a:extLst>
                <a:ext uri="{FF2B5EF4-FFF2-40B4-BE49-F238E27FC236}">
                  <a16:creationId xmlns:a16="http://schemas.microsoft.com/office/drawing/2014/main" id="{752E51EA-315B-4CC8-B5E1-D805C071751C}"/>
                </a:ext>
              </a:extLst>
            </p:cNvPr>
            <p:cNvSpPr>
              <a:spLocks noChangeAspect="1"/>
            </p:cNvSpPr>
            <p:nvPr/>
          </p:nvSpPr>
          <p:spPr bwMode="auto">
            <a:xfrm>
              <a:off x="1807171" y="3088620"/>
              <a:ext cx="272523" cy="609685"/>
            </a:xfrm>
            <a:custGeom>
              <a:avLst/>
              <a:gdLst>
                <a:gd name="T0" fmla="*/ 4441 w 4471"/>
                <a:gd name="T1" fmla="*/ 7518 h 10001"/>
                <a:gd name="T2" fmla="*/ 4412 w 4471"/>
                <a:gd name="T3" fmla="*/ 7720 h 10001"/>
                <a:gd name="T4" fmla="*/ 2387 w 4471"/>
                <a:gd name="T5" fmla="*/ 9943 h 10001"/>
                <a:gd name="T6" fmla="*/ 2255 w 4471"/>
                <a:gd name="T7" fmla="*/ 10001 h 10001"/>
                <a:gd name="T8" fmla="*/ 2116 w 4471"/>
                <a:gd name="T9" fmla="*/ 9943 h 10001"/>
                <a:gd name="T10" fmla="*/ 60 w 4471"/>
                <a:gd name="T11" fmla="*/ 7719 h 10001"/>
                <a:gd name="T12" fmla="*/ 31 w 4471"/>
                <a:gd name="T13" fmla="*/ 7516 h 10001"/>
                <a:gd name="T14" fmla="*/ 198 w 4471"/>
                <a:gd name="T15" fmla="*/ 7406 h 10001"/>
                <a:gd name="T16" fmla="*/ 1495 w 4471"/>
                <a:gd name="T17" fmla="*/ 7406 h 10001"/>
                <a:gd name="T18" fmla="*/ 1495 w 4471"/>
                <a:gd name="T19" fmla="*/ 185 h 10001"/>
                <a:gd name="T20" fmla="*/ 1547 w 4471"/>
                <a:gd name="T21" fmla="*/ 53 h 10001"/>
                <a:gd name="T22" fmla="*/ 1680 w 4471"/>
                <a:gd name="T23" fmla="*/ 0 h 10001"/>
                <a:gd name="T24" fmla="*/ 2791 w 4471"/>
                <a:gd name="T25" fmla="*/ 0 h 10001"/>
                <a:gd name="T26" fmla="*/ 2924 w 4471"/>
                <a:gd name="T27" fmla="*/ 53 h 10001"/>
                <a:gd name="T28" fmla="*/ 2976 w 4471"/>
                <a:gd name="T29" fmla="*/ 185 h 10001"/>
                <a:gd name="T30" fmla="*/ 2976 w 4471"/>
                <a:gd name="T31" fmla="*/ 7406 h 10001"/>
                <a:gd name="T32" fmla="*/ 4272 w 4471"/>
                <a:gd name="T33" fmla="*/ 7406 h 10001"/>
                <a:gd name="T34" fmla="*/ 4441 w 4471"/>
                <a:gd name="T35" fmla="*/ 7518 h 10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71" h="10001">
                  <a:moveTo>
                    <a:pt x="4441" y="7518"/>
                  </a:moveTo>
                  <a:cubicBezTo>
                    <a:pt x="4471" y="7590"/>
                    <a:pt x="4462" y="7659"/>
                    <a:pt x="4412" y="7720"/>
                  </a:cubicBezTo>
                  <a:lnTo>
                    <a:pt x="2387" y="9943"/>
                  </a:lnTo>
                  <a:cubicBezTo>
                    <a:pt x="2349" y="9981"/>
                    <a:pt x="2305" y="10001"/>
                    <a:pt x="2255" y="10001"/>
                  </a:cubicBezTo>
                  <a:cubicBezTo>
                    <a:pt x="2201" y="10001"/>
                    <a:pt x="2155" y="9981"/>
                    <a:pt x="2116" y="9943"/>
                  </a:cubicBezTo>
                  <a:lnTo>
                    <a:pt x="60" y="7719"/>
                  </a:lnTo>
                  <a:cubicBezTo>
                    <a:pt x="10" y="7656"/>
                    <a:pt x="0" y="7590"/>
                    <a:pt x="31" y="7516"/>
                  </a:cubicBezTo>
                  <a:cubicBezTo>
                    <a:pt x="66" y="7444"/>
                    <a:pt x="121" y="7406"/>
                    <a:pt x="198" y="7406"/>
                  </a:cubicBezTo>
                  <a:lnTo>
                    <a:pt x="1495" y="7406"/>
                  </a:lnTo>
                  <a:lnTo>
                    <a:pt x="1495" y="185"/>
                  </a:lnTo>
                  <a:cubicBezTo>
                    <a:pt x="1495" y="131"/>
                    <a:pt x="1512" y="86"/>
                    <a:pt x="1547" y="53"/>
                  </a:cubicBezTo>
                  <a:cubicBezTo>
                    <a:pt x="1582" y="18"/>
                    <a:pt x="1626" y="0"/>
                    <a:pt x="1680" y="0"/>
                  </a:cubicBezTo>
                  <a:lnTo>
                    <a:pt x="2791" y="0"/>
                  </a:lnTo>
                  <a:cubicBezTo>
                    <a:pt x="2845" y="0"/>
                    <a:pt x="2890" y="18"/>
                    <a:pt x="2924" y="53"/>
                  </a:cubicBezTo>
                  <a:cubicBezTo>
                    <a:pt x="2958" y="88"/>
                    <a:pt x="2976" y="131"/>
                    <a:pt x="2976" y="185"/>
                  </a:cubicBezTo>
                  <a:lnTo>
                    <a:pt x="2976" y="7406"/>
                  </a:lnTo>
                  <a:lnTo>
                    <a:pt x="4272" y="7406"/>
                  </a:lnTo>
                  <a:cubicBezTo>
                    <a:pt x="4354" y="7406"/>
                    <a:pt x="4410" y="7443"/>
                    <a:pt x="4441" y="7518"/>
                  </a:cubicBezTo>
                  <a:close/>
                </a:path>
              </a:pathLst>
            </a:custGeom>
            <a:solidFill>
              <a:schemeClr val="accent2">
                <a:lumMod val="60000"/>
                <a:lumOff val="40000"/>
              </a:schemeClr>
            </a:solidFill>
            <a:ln>
              <a:noFill/>
            </a:ln>
          </p:spPr>
          <p:txBody>
            <a:bodyPr/>
            <a:lstStyle/>
            <a:p>
              <a:pPr>
                <a:lnSpc>
                  <a:spcPct val="120000"/>
                </a:lnSpc>
              </a:pPr>
              <a:endParaRPr lang="zh-CN" altLang="en-US"/>
            </a:p>
          </p:txBody>
        </p:sp>
        <p:pic>
          <p:nvPicPr>
            <p:cNvPr id="9" name="图片 8" descr="\documentclass{article}&#10;\usepackage{amsmath}&#10;\pagestyle{empty}&#10;\begin{document}&#10; approximate $\xi$ with a fixed $\alpha$&#10;&#10;&#10;&#10;\end{document}" title="IguanaTex Bitmap Display">
              <a:extLst>
                <a:ext uri="{FF2B5EF4-FFF2-40B4-BE49-F238E27FC236}">
                  <a16:creationId xmlns:a16="http://schemas.microsoft.com/office/drawing/2014/main" id="{034C1A8C-364F-41AF-96E7-34BF185007D8}"/>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2270055" y="3214537"/>
              <a:ext cx="3833224" cy="274712"/>
            </a:xfrm>
            <a:prstGeom prst="rect">
              <a:avLst/>
            </a:prstGeom>
          </p:spPr>
        </p:pic>
        <p:sp>
          <p:nvSpPr>
            <p:cNvPr id="40" name="question-mark-draw_16686">
              <a:extLst>
                <a:ext uri="{FF2B5EF4-FFF2-40B4-BE49-F238E27FC236}">
                  <a16:creationId xmlns:a16="http://schemas.microsoft.com/office/drawing/2014/main" id="{5870207C-0E19-4DBD-AAD4-3694463A407C}"/>
                </a:ext>
              </a:extLst>
            </p:cNvPr>
            <p:cNvSpPr>
              <a:spLocks noChangeAspect="1"/>
            </p:cNvSpPr>
            <p:nvPr/>
          </p:nvSpPr>
          <p:spPr bwMode="auto">
            <a:xfrm>
              <a:off x="6194926" y="3047960"/>
              <a:ext cx="395105" cy="609685"/>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2">
                <a:lumMod val="60000"/>
                <a:lumOff val="40000"/>
              </a:schemeClr>
            </a:solidFill>
            <a:ln>
              <a:noFill/>
            </a:ln>
          </p:spPr>
          <p:txBody>
            <a:bodyPr/>
            <a:lstStyle/>
            <a:p>
              <a:pPr>
                <a:lnSpc>
                  <a:spcPct val="120000"/>
                </a:lnSpc>
              </a:pPr>
              <a:endParaRPr lang="zh-CN" altLang="en-US"/>
            </a:p>
          </p:txBody>
        </p:sp>
      </p:grpSp>
      <p:grpSp>
        <p:nvGrpSpPr>
          <p:cNvPr id="6" name="组合 5">
            <a:extLst>
              <a:ext uri="{FF2B5EF4-FFF2-40B4-BE49-F238E27FC236}">
                <a16:creationId xmlns:a16="http://schemas.microsoft.com/office/drawing/2014/main" id="{F06E0EFA-85B3-4975-A77F-4A2C41A3079E}"/>
              </a:ext>
            </a:extLst>
          </p:cNvPr>
          <p:cNvGrpSpPr/>
          <p:nvPr/>
        </p:nvGrpSpPr>
        <p:grpSpPr>
          <a:xfrm>
            <a:off x="93178" y="5402077"/>
            <a:ext cx="6737585" cy="1090795"/>
            <a:chOff x="93178" y="5402077"/>
            <a:chExt cx="6737585" cy="1090795"/>
          </a:xfrm>
        </p:grpSpPr>
        <p:sp>
          <p:nvSpPr>
            <p:cNvPr id="45" name="矩形 44">
              <a:extLst>
                <a:ext uri="{FF2B5EF4-FFF2-40B4-BE49-F238E27FC236}">
                  <a16:creationId xmlns:a16="http://schemas.microsoft.com/office/drawing/2014/main" id="{90F07A4A-9683-44FC-9B72-4D49A3212935}"/>
                </a:ext>
              </a:extLst>
            </p:cNvPr>
            <p:cNvSpPr/>
            <p:nvPr/>
          </p:nvSpPr>
          <p:spPr>
            <a:xfrm>
              <a:off x="93178" y="5402077"/>
              <a:ext cx="6737585" cy="10907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1" name="iconfont-10889-5203228">
              <a:extLst>
                <a:ext uri="{FF2B5EF4-FFF2-40B4-BE49-F238E27FC236}">
                  <a16:creationId xmlns:a16="http://schemas.microsoft.com/office/drawing/2014/main" id="{0A9CBADD-6A7D-44A0-9A40-BFC2F11FBB2A}"/>
                </a:ext>
              </a:extLst>
            </p:cNvPr>
            <p:cNvSpPr>
              <a:spLocks noChangeAspect="1"/>
            </p:cNvSpPr>
            <p:nvPr/>
          </p:nvSpPr>
          <p:spPr bwMode="auto">
            <a:xfrm>
              <a:off x="324632" y="5675951"/>
              <a:ext cx="609685" cy="609685"/>
            </a:xfrm>
            <a:custGeom>
              <a:avLst/>
              <a:gdLst>
                <a:gd name="T0" fmla="*/ 5827 w 9270"/>
                <a:gd name="T1" fmla="*/ 3018 h 9270"/>
                <a:gd name="T2" fmla="*/ 6126 w 9270"/>
                <a:gd name="T3" fmla="*/ 3142 h 9270"/>
                <a:gd name="T4" fmla="*/ 6252 w 9270"/>
                <a:gd name="T5" fmla="*/ 3440 h 9270"/>
                <a:gd name="T6" fmla="*/ 6126 w 9270"/>
                <a:gd name="T7" fmla="*/ 3740 h 9270"/>
                <a:gd name="T8" fmla="*/ 5231 w 9270"/>
                <a:gd name="T9" fmla="*/ 4635 h 9270"/>
                <a:gd name="T10" fmla="*/ 6126 w 9270"/>
                <a:gd name="T11" fmla="*/ 5527 h 9270"/>
                <a:gd name="T12" fmla="*/ 6252 w 9270"/>
                <a:gd name="T13" fmla="*/ 5823 h 9270"/>
                <a:gd name="T14" fmla="*/ 6126 w 9270"/>
                <a:gd name="T15" fmla="*/ 6122 h 9270"/>
                <a:gd name="T16" fmla="*/ 5827 w 9270"/>
                <a:gd name="T17" fmla="*/ 6246 h 9270"/>
                <a:gd name="T18" fmla="*/ 5530 w 9270"/>
                <a:gd name="T19" fmla="*/ 6123 h 9270"/>
                <a:gd name="T20" fmla="*/ 4635 w 9270"/>
                <a:gd name="T21" fmla="*/ 5231 h 9270"/>
                <a:gd name="T22" fmla="*/ 3743 w 9270"/>
                <a:gd name="T23" fmla="*/ 6123 h 9270"/>
                <a:gd name="T24" fmla="*/ 3443 w 9270"/>
                <a:gd name="T25" fmla="*/ 6246 h 9270"/>
                <a:gd name="T26" fmla="*/ 3145 w 9270"/>
                <a:gd name="T27" fmla="*/ 6123 h 9270"/>
                <a:gd name="T28" fmla="*/ 3022 w 9270"/>
                <a:gd name="T29" fmla="*/ 5827 h 9270"/>
                <a:gd name="T30" fmla="*/ 3143 w 9270"/>
                <a:gd name="T31" fmla="*/ 5527 h 9270"/>
                <a:gd name="T32" fmla="*/ 4039 w 9270"/>
                <a:gd name="T33" fmla="*/ 4635 h 9270"/>
                <a:gd name="T34" fmla="*/ 3143 w 9270"/>
                <a:gd name="T35" fmla="*/ 3740 h 9270"/>
                <a:gd name="T36" fmla="*/ 3022 w 9270"/>
                <a:gd name="T37" fmla="*/ 3444 h 9270"/>
                <a:gd name="T38" fmla="*/ 3145 w 9270"/>
                <a:gd name="T39" fmla="*/ 3144 h 9270"/>
                <a:gd name="T40" fmla="*/ 3443 w 9270"/>
                <a:gd name="T41" fmla="*/ 3019 h 9270"/>
                <a:gd name="T42" fmla="*/ 3743 w 9270"/>
                <a:gd name="T43" fmla="*/ 3144 h 9270"/>
                <a:gd name="T44" fmla="*/ 4635 w 9270"/>
                <a:gd name="T45" fmla="*/ 4039 h 9270"/>
                <a:gd name="T46" fmla="*/ 5530 w 9270"/>
                <a:gd name="T47" fmla="*/ 3144 h 9270"/>
                <a:gd name="T48" fmla="*/ 5827 w 9270"/>
                <a:gd name="T49" fmla="*/ 3019 h 9270"/>
                <a:gd name="T50" fmla="*/ 5827 w 9270"/>
                <a:gd name="T51" fmla="*/ 3018 h 9270"/>
                <a:gd name="T52" fmla="*/ 4635 w 9270"/>
                <a:gd name="T53" fmla="*/ 843 h 9270"/>
                <a:gd name="T54" fmla="*/ 3162 w 9270"/>
                <a:gd name="T55" fmla="*/ 1145 h 9270"/>
                <a:gd name="T56" fmla="*/ 1952 w 9270"/>
                <a:gd name="T57" fmla="*/ 1952 h 9270"/>
                <a:gd name="T58" fmla="*/ 1144 w 9270"/>
                <a:gd name="T59" fmla="*/ 3162 h 9270"/>
                <a:gd name="T60" fmla="*/ 843 w 9270"/>
                <a:gd name="T61" fmla="*/ 4635 h 9270"/>
                <a:gd name="T62" fmla="*/ 1144 w 9270"/>
                <a:gd name="T63" fmla="*/ 6108 h 9270"/>
                <a:gd name="T64" fmla="*/ 1952 w 9270"/>
                <a:gd name="T65" fmla="*/ 7318 h 9270"/>
                <a:gd name="T66" fmla="*/ 3162 w 9270"/>
                <a:gd name="T67" fmla="*/ 8125 h 9270"/>
                <a:gd name="T68" fmla="*/ 4635 w 9270"/>
                <a:gd name="T69" fmla="*/ 8427 h 9270"/>
                <a:gd name="T70" fmla="*/ 6108 w 9270"/>
                <a:gd name="T71" fmla="*/ 8125 h 9270"/>
                <a:gd name="T72" fmla="*/ 7318 w 9270"/>
                <a:gd name="T73" fmla="*/ 7318 h 9270"/>
                <a:gd name="T74" fmla="*/ 8126 w 9270"/>
                <a:gd name="T75" fmla="*/ 6108 h 9270"/>
                <a:gd name="T76" fmla="*/ 8427 w 9270"/>
                <a:gd name="T77" fmla="*/ 4635 h 9270"/>
                <a:gd name="T78" fmla="*/ 8126 w 9270"/>
                <a:gd name="T79" fmla="*/ 3162 h 9270"/>
                <a:gd name="T80" fmla="*/ 7318 w 9270"/>
                <a:gd name="T81" fmla="*/ 1952 h 9270"/>
                <a:gd name="T82" fmla="*/ 6108 w 9270"/>
                <a:gd name="T83" fmla="*/ 1145 h 9270"/>
                <a:gd name="T84" fmla="*/ 4635 w 9270"/>
                <a:gd name="T85" fmla="*/ 843 h 9270"/>
                <a:gd name="T86" fmla="*/ 4635 w 9270"/>
                <a:gd name="T87" fmla="*/ 0 h 9270"/>
                <a:gd name="T88" fmla="*/ 6437 w 9270"/>
                <a:gd name="T89" fmla="*/ 367 h 9270"/>
                <a:gd name="T90" fmla="*/ 7915 w 9270"/>
                <a:gd name="T91" fmla="*/ 1355 h 9270"/>
                <a:gd name="T92" fmla="*/ 8903 w 9270"/>
                <a:gd name="T93" fmla="*/ 2833 h 9270"/>
                <a:gd name="T94" fmla="*/ 9270 w 9270"/>
                <a:gd name="T95" fmla="*/ 4635 h 9270"/>
                <a:gd name="T96" fmla="*/ 8903 w 9270"/>
                <a:gd name="T97" fmla="*/ 6437 h 9270"/>
                <a:gd name="T98" fmla="*/ 7915 w 9270"/>
                <a:gd name="T99" fmla="*/ 7914 h 9270"/>
                <a:gd name="T100" fmla="*/ 6437 w 9270"/>
                <a:gd name="T101" fmla="*/ 8902 h 9270"/>
                <a:gd name="T102" fmla="*/ 4635 w 9270"/>
                <a:gd name="T103" fmla="*/ 9270 h 9270"/>
                <a:gd name="T104" fmla="*/ 2833 w 9270"/>
                <a:gd name="T105" fmla="*/ 8902 h 9270"/>
                <a:gd name="T106" fmla="*/ 1355 w 9270"/>
                <a:gd name="T107" fmla="*/ 7914 h 9270"/>
                <a:gd name="T108" fmla="*/ 367 w 9270"/>
                <a:gd name="T109" fmla="*/ 6437 h 9270"/>
                <a:gd name="T110" fmla="*/ 0 w 9270"/>
                <a:gd name="T111" fmla="*/ 4635 h 9270"/>
                <a:gd name="T112" fmla="*/ 367 w 9270"/>
                <a:gd name="T113" fmla="*/ 2833 h 9270"/>
                <a:gd name="T114" fmla="*/ 1355 w 9270"/>
                <a:gd name="T115" fmla="*/ 1355 h 9270"/>
                <a:gd name="T116" fmla="*/ 2833 w 9270"/>
                <a:gd name="T117" fmla="*/ 367 h 9270"/>
                <a:gd name="T118" fmla="*/ 4635 w 9270"/>
                <a:gd name="T119" fmla="*/ 0 h 9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270" h="9270">
                  <a:moveTo>
                    <a:pt x="5827" y="3018"/>
                  </a:moveTo>
                  <a:cubicBezTo>
                    <a:pt x="5943" y="3018"/>
                    <a:pt x="6043" y="3059"/>
                    <a:pt x="6126" y="3142"/>
                  </a:cubicBezTo>
                  <a:cubicBezTo>
                    <a:pt x="6210" y="3225"/>
                    <a:pt x="6252" y="3324"/>
                    <a:pt x="6252" y="3440"/>
                  </a:cubicBezTo>
                  <a:cubicBezTo>
                    <a:pt x="6252" y="3556"/>
                    <a:pt x="6210" y="3657"/>
                    <a:pt x="6126" y="3740"/>
                  </a:cubicBezTo>
                  <a:lnTo>
                    <a:pt x="5231" y="4635"/>
                  </a:lnTo>
                  <a:lnTo>
                    <a:pt x="6126" y="5527"/>
                  </a:lnTo>
                  <a:cubicBezTo>
                    <a:pt x="6210" y="5611"/>
                    <a:pt x="6252" y="5710"/>
                    <a:pt x="6252" y="5823"/>
                  </a:cubicBezTo>
                  <a:cubicBezTo>
                    <a:pt x="6252" y="5939"/>
                    <a:pt x="6210" y="6040"/>
                    <a:pt x="6126" y="6122"/>
                  </a:cubicBezTo>
                  <a:cubicBezTo>
                    <a:pt x="6043" y="6204"/>
                    <a:pt x="5943" y="6246"/>
                    <a:pt x="5827" y="6246"/>
                  </a:cubicBezTo>
                  <a:cubicBezTo>
                    <a:pt x="5710" y="6246"/>
                    <a:pt x="5612" y="6204"/>
                    <a:pt x="5530" y="6123"/>
                  </a:cubicBezTo>
                  <a:lnTo>
                    <a:pt x="4635" y="5231"/>
                  </a:lnTo>
                  <a:lnTo>
                    <a:pt x="3743" y="6123"/>
                  </a:lnTo>
                  <a:cubicBezTo>
                    <a:pt x="3662" y="6204"/>
                    <a:pt x="3562" y="6246"/>
                    <a:pt x="3443" y="6246"/>
                  </a:cubicBezTo>
                  <a:cubicBezTo>
                    <a:pt x="3327" y="6246"/>
                    <a:pt x="3228" y="6204"/>
                    <a:pt x="3145" y="6123"/>
                  </a:cubicBezTo>
                  <a:cubicBezTo>
                    <a:pt x="3063" y="6042"/>
                    <a:pt x="3022" y="5943"/>
                    <a:pt x="3022" y="5827"/>
                  </a:cubicBezTo>
                  <a:cubicBezTo>
                    <a:pt x="3022" y="5709"/>
                    <a:pt x="3062" y="5608"/>
                    <a:pt x="3143" y="5527"/>
                  </a:cubicBezTo>
                  <a:lnTo>
                    <a:pt x="4039" y="4635"/>
                  </a:lnTo>
                  <a:lnTo>
                    <a:pt x="3143" y="3740"/>
                  </a:lnTo>
                  <a:cubicBezTo>
                    <a:pt x="3062" y="3659"/>
                    <a:pt x="3022" y="3560"/>
                    <a:pt x="3022" y="3444"/>
                  </a:cubicBezTo>
                  <a:cubicBezTo>
                    <a:pt x="3022" y="3327"/>
                    <a:pt x="3063" y="3226"/>
                    <a:pt x="3145" y="3144"/>
                  </a:cubicBezTo>
                  <a:cubicBezTo>
                    <a:pt x="3228" y="3060"/>
                    <a:pt x="3327" y="3019"/>
                    <a:pt x="3443" y="3019"/>
                  </a:cubicBezTo>
                  <a:cubicBezTo>
                    <a:pt x="3560" y="3018"/>
                    <a:pt x="3659" y="3060"/>
                    <a:pt x="3743" y="3144"/>
                  </a:cubicBezTo>
                  <a:lnTo>
                    <a:pt x="4635" y="4039"/>
                  </a:lnTo>
                  <a:lnTo>
                    <a:pt x="5530" y="3144"/>
                  </a:lnTo>
                  <a:cubicBezTo>
                    <a:pt x="5614" y="3060"/>
                    <a:pt x="5713" y="3019"/>
                    <a:pt x="5827" y="3019"/>
                  </a:cubicBezTo>
                  <a:lnTo>
                    <a:pt x="5827" y="3018"/>
                  </a:lnTo>
                  <a:close/>
                  <a:moveTo>
                    <a:pt x="4635" y="843"/>
                  </a:moveTo>
                  <a:cubicBezTo>
                    <a:pt x="4121" y="843"/>
                    <a:pt x="3630" y="944"/>
                    <a:pt x="3162" y="1145"/>
                  </a:cubicBezTo>
                  <a:cubicBezTo>
                    <a:pt x="2694" y="1344"/>
                    <a:pt x="2290" y="1615"/>
                    <a:pt x="1952" y="1952"/>
                  </a:cubicBezTo>
                  <a:cubicBezTo>
                    <a:pt x="1614" y="2291"/>
                    <a:pt x="1345" y="2693"/>
                    <a:pt x="1144" y="3162"/>
                  </a:cubicBezTo>
                  <a:cubicBezTo>
                    <a:pt x="943" y="3629"/>
                    <a:pt x="843" y="4121"/>
                    <a:pt x="843" y="4635"/>
                  </a:cubicBezTo>
                  <a:cubicBezTo>
                    <a:pt x="843" y="5147"/>
                    <a:pt x="943" y="5639"/>
                    <a:pt x="1144" y="6108"/>
                  </a:cubicBezTo>
                  <a:cubicBezTo>
                    <a:pt x="1345" y="6577"/>
                    <a:pt x="1614" y="6979"/>
                    <a:pt x="1952" y="7318"/>
                  </a:cubicBezTo>
                  <a:cubicBezTo>
                    <a:pt x="2290" y="7655"/>
                    <a:pt x="2693" y="7924"/>
                    <a:pt x="3162" y="8125"/>
                  </a:cubicBezTo>
                  <a:cubicBezTo>
                    <a:pt x="3631" y="8326"/>
                    <a:pt x="4122" y="8427"/>
                    <a:pt x="4635" y="8427"/>
                  </a:cubicBezTo>
                  <a:cubicBezTo>
                    <a:pt x="5148" y="8427"/>
                    <a:pt x="5639" y="8326"/>
                    <a:pt x="6108" y="8125"/>
                  </a:cubicBezTo>
                  <a:cubicBezTo>
                    <a:pt x="6577" y="7924"/>
                    <a:pt x="6980" y="7655"/>
                    <a:pt x="7318" y="7318"/>
                  </a:cubicBezTo>
                  <a:cubicBezTo>
                    <a:pt x="7656" y="6979"/>
                    <a:pt x="7925" y="6577"/>
                    <a:pt x="8126" y="6108"/>
                  </a:cubicBezTo>
                  <a:cubicBezTo>
                    <a:pt x="8327" y="5639"/>
                    <a:pt x="8427" y="5147"/>
                    <a:pt x="8427" y="4635"/>
                  </a:cubicBezTo>
                  <a:cubicBezTo>
                    <a:pt x="8427" y="4121"/>
                    <a:pt x="8327" y="3630"/>
                    <a:pt x="8126" y="3162"/>
                  </a:cubicBezTo>
                  <a:cubicBezTo>
                    <a:pt x="7925" y="2693"/>
                    <a:pt x="7656" y="2291"/>
                    <a:pt x="7318" y="1952"/>
                  </a:cubicBezTo>
                  <a:cubicBezTo>
                    <a:pt x="6980" y="1615"/>
                    <a:pt x="6576" y="1344"/>
                    <a:pt x="6108" y="1145"/>
                  </a:cubicBezTo>
                  <a:cubicBezTo>
                    <a:pt x="5640" y="944"/>
                    <a:pt x="5149" y="843"/>
                    <a:pt x="4635" y="843"/>
                  </a:cubicBezTo>
                  <a:close/>
                  <a:moveTo>
                    <a:pt x="4635" y="0"/>
                  </a:moveTo>
                  <a:cubicBezTo>
                    <a:pt x="5265" y="0"/>
                    <a:pt x="5866" y="123"/>
                    <a:pt x="6437" y="367"/>
                  </a:cubicBezTo>
                  <a:cubicBezTo>
                    <a:pt x="7009" y="612"/>
                    <a:pt x="7502" y="941"/>
                    <a:pt x="7915" y="1355"/>
                  </a:cubicBezTo>
                  <a:cubicBezTo>
                    <a:pt x="8329" y="1768"/>
                    <a:pt x="8658" y="2261"/>
                    <a:pt x="8903" y="2833"/>
                  </a:cubicBezTo>
                  <a:cubicBezTo>
                    <a:pt x="9148" y="3404"/>
                    <a:pt x="9270" y="4005"/>
                    <a:pt x="9270" y="4635"/>
                  </a:cubicBezTo>
                  <a:cubicBezTo>
                    <a:pt x="9270" y="5265"/>
                    <a:pt x="9148" y="5865"/>
                    <a:pt x="8903" y="6437"/>
                  </a:cubicBezTo>
                  <a:cubicBezTo>
                    <a:pt x="8658" y="7009"/>
                    <a:pt x="8329" y="7501"/>
                    <a:pt x="7915" y="7914"/>
                  </a:cubicBezTo>
                  <a:cubicBezTo>
                    <a:pt x="7502" y="8329"/>
                    <a:pt x="7009" y="8658"/>
                    <a:pt x="6437" y="8902"/>
                  </a:cubicBezTo>
                  <a:cubicBezTo>
                    <a:pt x="5866" y="9146"/>
                    <a:pt x="5265" y="9270"/>
                    <a:pt x="4635" y="9270"/>
                  </a:cubicBezTo>
                  <a:cubicBezTo>
                    <a:pt x="4005" y="9270"/>
                    <a:pt x="3404" y="9146"/>
                    <a:pt x="2833" y="8902"/>
                  </a:cubicBezTo>
                  <a:cubicBezTo>
                    <a:pt x="2261" y="8658"/>
                    <a:pt x="1769" y="8329"/>
                    <a:pt x="1355" y="7914"/>
                  </a:cubicBezTo>
                  <a:cubicBezTo>
                    <a:pt x="941" y="7501"/>
                    <a:pt x="612" y="7009"/>
                    <a:pt x="367" y="6437"/>
                  </a:cubicBezTo>
                  <a:cubicBezTo>
                    <a:pt x="122" y="5865"/>
                    <a:pt x="0" y="5265"/>
                    <a:pt x="0" y="4635"/>
                  </a:cubicBezTo>
                  <a:cubicBezTo>
                    <a:pt x="0" y="4005"/>
                    <a:pt x="122" y="3404"/>
                    <a:pt x="367" y="2833"/>
                  </a:cubicBezTo>
                  <a:cubicBezTo>
                    <a:pt x="612" y="2261"/>
                    <a:pt x="941" y="1768"/>
                    <a:pt x="1355" y="1355"/>
                  </a:cubicBezTo>
                  <a:cubicBezTo>
                    <a:pt x="1769" y="941"/>
                    <a:pt x="2261" y="612"/>
                    <a:pt x="2833" y="367"/>
                  </a:cubicBezTo>
                  <a:cubicBezTo>
                    <a:pt x="3404" y="123"/>
                    <a:pt x="4005" y="0"/>
                    <a:pt x="4635" y="0"/>
                  </a:cubicBezTo>
                  <a:close/>
                </a:path>
              </a:pathLst>
            </a:custGeom>
            <a:solidFill>
              <a:srgbClr val="FF0000"/>
            </a:solidFill>
            <a:ln>
              <a:noFill/>
            </a:ln>
          </p:spPr>
          <p:txBody>
            <a:bodyPr/>
            <a:lstStyle/>
            <a:p>
              <a:pPr>
                <a:lnSpc>
                  <a:spcPct val="120000"/>
                </a:lnSpc>
              </a:pPr>
              <a:endParaRPr lang="zh-CN" altLang="en-US"/>
            </a:p>
          </p:txBody>
        </p:sp>
        <p:pic>
          <p:nvPicPr>
            <p:cNvPr id="44" name="图片 43" descr="\documentclass{article}&#10;\usepackage{amsmath}&#10;\pagestyle{empty}&#10;\begin{document}&#10; $\xi$ is a function of the scoring function $f$&#10;&#10;&#10;&#10;\end{document}" title="IguanaTex Bitmap Display">
              <a:extLst>
                <a:ext uri="{FF2B5EF4-FFF2-40B4-BE49-F238E27FC236}">
                  <a16:creationId xmlns:a16="http://schemas.microsoft.com/office/drawing/2014/main" id="{FAC5EEAA-50D4-43F8-BDAF-F87FF9742841}"/>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252432" y="5842619"/>
              <a:ext cx="5219515" cy="274711"/>
            </a:xfrm>
            <a:prstGeom prst="rect">
              <a:avLst/>
            </a:prstGeom>
          </p:spPr>
        </p:pic>
      </p:grpSp>
      <p:pic>
        <p:nvPicPr>
          <p:cNvPr id="47" name="图片 46">
            <a:extLst>
              <a:ext uri="{FF2B5EF4-FFF2-40B4-BE49-F238E27FC236}">
                <a16:creationId xmlns:a16="http://schemas.microsoft.com/office/drawing/2014/main" id="{E4542630-53F1-4FF5-8E4B-E23F515E89E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645038" y="2127453"/>
            <a:ext cx="4188938" cy="3141704"/>
          </a:xfrm>
          <a:prstGeom prst="rect">
            <a:avLst/>
          </a:prstGeom>
        </p:spPr>
      </p:pic>
      <p:sp>
        <p:nvSpPr>
          <p:cNvPr id="50" name="文本框 49">
            <a:extLst>
              <a:ext uri="{FF2B5EF4-FFF2-40B4-BE49-F238E27FC236}">
                <a16:creationId xmlns:a16="http://schemas.microsoft.com/office/drawing/2014/main" id="{8E1D622C-03A0-4B39-B3EF-3DD0CCF8FEA8}"/>
              </a:ext>
            </a:extLst>
          </p:cNvPr>
          <p:cNvSpPr txBox="1"/>
          <p:nvPr/>
        </p:nvSpPr>
        <p:spPr>
          <a:xfrm>
            <a:off x="7320492" y="5422628"/>
            <a:ext cx="4916991" cy="735522"/>
          </a:xfrm>
          <a:prstGeom prst="rect">
            <a:avLst/>
          </a:prstGeom>
          <a:noFill/>
        </p:spPr>
        <p:txBody>
          <a:bodyPr wrap="square" rtlCol="0">
            <a:spAutoFit/>
          </a:bodyPr>
          <a:lstStyle/>
          <a:p>
            <a:pPr>
              <a:lnSpc>
                <a:spcPct val="120000"/>
              </a:lnSpc>
            </a:pPr>
            <a:r>
              <a:rPr lang="en-US" altLang="zh-CN"/>
              <a:t>TPAUC1 &gt; TPAUC2:  S5+S7&lt; S6+S7</a:t>
            </a:r>
          </a:p>
          <a:p>
            <a:pPr>
              <a:lnSpc>
                <a:spcPct val="120000"/>
              </a:lnSpc>
            </a:pPr>
            <a:r>
              <a:rPr lang="en-US" altLang="zh-CN">
                <a:solidFill>
                  <a:srgbClr val="FF0000"/>
                </a:solidFill>
              </a:rPr>
              <a:t>OPAUC2 &gt; OPAUC1: S5+S7+S8+S9 &gt; S7+S9+S6</a:t>
            </a:r>
          </a:p>
        </p:txBody>
      </p:sp>
      <p:sp>
        <p:nvSpPr>
          <p:cNvPr id="55" name="矩形 54">
            <a:extLst>
              <a:ext uri="{FF2B5EF4-FFF2-40B4-BE49-F238E27FC236}">
                <a16:creationId xmlns:a16="http://schemas.microsoft.com/office/drawing/2014/main" id="{E3A9E6B1-FBD3-4698-8666-7636CC0F9033}"/>
              </a:ext>
            </a:extLst>
          </p:cNvPr>
          <p:cNvSpPr/>
          <p:nvPr/>
        </p:nvSpPr>
        <p:spPr>
          <a:xfrm>
            <a:off x="7267224" y="1690696"/>
            <a:ext cx="4889264" cy="4594943"/>
          </a:xfrm>
          <a:prstGeom prst="rect">
            <a:avLst/>
          </a:prstGeom>
          <a:noFill/>
          <a:ln w="38100">
            <a:solidFill>
              <a:srgbClr val="C1C1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1" name="矩形: 圆角 20">
            <a:extLst>
              <a:ext uri="{FF2B5EF4-FFF2-40B4-BE49-F238E27FC236}">
                <a16:creationId xmlns:a16="http://schemas.microsoft.com/office/drawing/2014/main" id="{F8247E59-60E8-465A-B8C4-BE2B0589187C}"/>
              </a:ext>
            </a:extLst>
          </p:cNvPr>
          <p:cNvSpPr/>
          <p:nvPr/>
        </p:nvSpPr>
        <p:spPr>
          <a:xfrm>
            <a:off x="705631" y="4652457"/>
            <a:ext cx="10648169" cy="117458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4000"/>
              <a:t>Direct optimization is necessary !</a:t>
            </a:r>
            <a:endParaRPr lang="zh-CN" altLang="en-US" sz="4000">
              <a:solidFill>
                <a:schemeClr val="bg1"/>
              </a:solidFill>
            </a:endParaRPr>
          </a:p>
        </p:txBody>
      </p:sp>
    </p:spTree>
    <p:custDataLst>
      <p:tags r:id="rId1"/>
    </p:custDataLst>
    <p:extLst>
      <p:ext uri="{BB962C8B-B14F-4D97-AF65-F5344CB8AC3E}">
        <p14:creationId xmlns:p14="http://schemas.microsoft.com/office/powerpoint/2010/main" val="72879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
                                            <p:txEl>
                                              <p:pRg st="0" end="0"/>
                                            </p:txEl>
                                          </p:spTgt>
                                        </p:tgtEl>
                                        <p:attrNameLst>
                                          <p:attrName>style.visibility</p:attrName>
                                        </p:attrNameLst>
                                      </p:cBhvr>
                                      <p:to>
                                        <p:strVal val="visible"/>
                                      </p:to>
                                    </p:set>
                                    <p:animEffect transition="in" filter="fade">
                                      <p:cBhvr>
                                        <p:cTn id="37" dur="500"/>
                                        <p:tgtEl>
                                          <p:spTgt spid="5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7" presetClass="emph" presetSubtype="0" fill="remove" nodeType="clickEffect">
                                  <p:stCondLst>
                                    <p:cond delay="0"/>
                                  </p:stCondLst>
                                  <p:childTnLst>
                                    <p:animClr clrSpc="rgb" dir="cw">
                                      <p:cBhvr override="childStyle">
                                        <p:cTn id="41" dur="250" autoRev="1" fill="remove"/>
                                        <p:tgtEl>
                                          <p:spTgt spid="50">
                                            <p:txEl>
                                              <p:pRg st="0" end="0"/>
                                            </p:txEl>
                                          </p:spTgt>
                                        </p:tgtEl>
                                        <p:attrNameLst>
                                          <p:attrName>style.color</p:attrName>
                                        </p:attrNameLst>
                                      </p:cBhvr>
                                      <p:to>
                                        <a:schemeClr val="bg1"/>
                                      </p:to>
                                    </p:animClr>
                                    <p:animClr clrSpc="rgb" dir="cw">
                                      <p:cBhvr>
                                        <p:cTn id="42" dur="250" autoRev="1" fill="remove"/>
                                        <p:tgtEl>
                                          <p:spTgt spid="50">
                                            <p:txEl>
                                              <p:pRg st="0" end="0"/>
                                            </p:txEl>
                                          </p:spTgt>
                                        </p:tgtEl>
                                        <p:attrNameLst>
                                          <p:attrName>fillcolor</p:attrName>
                                        </p:attrNameLst>
                                      </p:cBhvr>
                                      <p:to>
                                        <a:schemeClr val="bg1"/>
                                      </p:to>
                                    </p:animClr>
                                    <p:set>
                                      <p:cBhvr>
                                        <p:cTn id="43" dur="250" autoRev="1" fill="remove"/>
                                        <p:tgtEl>
                                          <p:spTgt spid="50">
                                            <p:txEl>
                                              <p:pRg st="0" end="0"/>
                                            </p:txEl>
                                          </p:spTgt>
                                        </p:tgtEl>
                                        <p:attrNameLst>
                                          <p:attrName>fill.type</p:attrName>
                                        </p:attrNameLst>
                                      </p:cBhvr>
                                      <p:to>
                                        <p:strVal val="solid"/>
                                      </p:to>
                                    </p:set>
                                    <p:set>
                                      <p:cBhvr>
                                        <p:cTn id="44" dur="250" autoRev="1" fill="remove"/>
                                        <p:tgtEl>
                                          <p:spTgt spid="50">
                                            <p:txEl>
                                              <p:pRg st="0" end="0"/>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0">
                                            <p:txEl>
                                              <p:pRg st="1" end="1"/>
                                            </p:txEl>
                                          </p:spTgt>
                                        </p:tgtEl>
                                        <p:attrNameLst>
                                          <p:attrName>style.visibility</p:attrName>
                                        </p:attrNameLst>
                                      </p:cBhvr>
                                      <p:to>
                                        <p:strVal val="visible"/>
                                      </p:to>
                                    </p:set>
                                    <p:animEffect transition="in" filter="fade">
                                      <p:cBhvr>
                                        <p:cTn id="49" dur="500"/>
                                        <p:tgtEl>
                                          <p:spTgt spid="50">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7" presetClass="emph" presetSubtype="0" fill="remove" nodeType="clickEffect">
                                  <p:stCondLst>
                                    <p:cond delay="0"/>
                                  </p:stCondLst>
                                  <p:childTnLst>
                                    <p:animClr clrSpc="rgb" dir="cw">
                                      <p:cBhvr override="childStyle">
                                        <p:cTn id="53" dur="250" autoRev="1" fill="remove"/>
                                        <p:tgtEl>
                                          <p:spTgt spid="50">
                                            <p:txEl>
                                              <p:pRg st="1" end="1"/>
                                            </p:txEl>
                                          </p:spTgt>
                                        </p:tgtEl>
                                        <p:attrNameLst>
                                          <p:attrName>style.color</p:attrName>
                                        </p:attrNameLst>
                                      </p:cBhvr>
                                      <p:to>
                                        <a:schemeClr val="bg1"/>
                                      </p:to>
                                    </p:animClr>
                                    <p:animClr clrSpc="rgb" dir="cw">
                                      <p:cBhvr>
                                        <p:cTn id="54" dur="250" autoRev="1" fill="remove"/>
                                        <p:tgtEl>
                                          <p:spTgt spid="50">
                                            <p:txEl>
                                              <p:pRg st="1" end="1"/>
                                            </p:txEl>
                                          </p:spTgt>
                                        </p:tgtEl>
                                        <p:attrNameLst>
                                          <p:attrName>fillcolor</p:attrName>
                                        </p:attrNameLst>
                                      </p:cBhvr>
                                      <p:to>
                                        <a:schemeClr val="bg1"/>
                                      </p:to>
                                    </p:animClr>
                                    <p:set>
                                      <p:cBhvr>
                                        <p:cTn id="55" dur="250" autoRev="1" fill="remove"/>
                                        <p:tgtEl>
                                          <p:spTgt spid="50">
                                            <p:txEl>
                                              <p:pRg st="1" end="1"/>
                                            </p:txEl>
                                          </p:spTgt>
                                        </p:tgtEl>
                                        <p:attrNameLst>
                                          <p:attrName>fill.type</p:attrName>
                                        </p:attrNameLst>
                                      </p:cBhvr>
                                      <p:to>
                                        <p:strVal val="solid"/>
                                      </p:to>
                                    </p:set>
                                    <p:set>
                                      <p:cBhvr>
                                        <p:cTn id="56" dur="250" autoRev="1" fill="remove"/>
                                        <p:tgtEl>
                                          <p:spTgt spid="50">
                                            <p:txEl>
                                              <p:pRg st="1" end="1"/>
                                            </p:txEl>
                                          </p:spTgt>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6B2AF1D0-1477-4EDF-A276-53BCE1C95AB0}"/>
              </a:ext>
            </a:extLst>
          </p:cNvPr>
          <p:cNvSpPr/>
          <p:nvPr/>
        </p:nvSpPr>
        <p:spPr>
          <a:xfrm>
            <a:off x="6684553" y="2714604"/>
            <a:ext cx="4493471" cy="2959943"/>
          </a:xfrm>
          <a:prstGeom prst="rect">
            <a:avLst/>
          </a:prstGeom>
          <a:solidFill>
            <a:srgbClr val="DEEB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7" name="矩形 36">
            <a:extLst>
              <a:ext uri="{FF2B5EF4-FFF2-40B4-BE49-F238E27FC236}">
                <a16:creationId xmlns:a16="http://schemas.microsoft.com/office/drawing/2014/main" id="{6718357F-E066-4AFF-A5BD-7E73D9FEBA6D}"/>
              </a:ext>
            </a:extLst>
          </p:cNvPr>
          <p:cNvSpPr/>
          <p:nvPr/>
        </p:nvSpPr>
        <p:spPr>
          <a:xfrm>
            <a:off x="1078400" y="2725490"/>
            <a:ext cx="4570560" cy="2959943"/>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标题 1">
            <a:extLst>
              <a:ext uri="{FF2B5EF4-FFF2-40B4-BE49-F238E27FC236}">
                <a16:creationId xmlns:a16="http://schemas.microsoft.com/office/drawing/2014/main" id="{28742880-D439-47C6-BAFA-C968BC49EB67}"/>
              </a:ext>
            </a:extLst>
          </p:cNvPr>
          <p:cNvSpPr>
            <a:spLocks noGrp="1"/>
          </p:cNvSpPr>
          <p:nvPr>
            <p:ph type="title"/>
          </p:nvPr>
        </p:nvSpPr>
        <p:spPr/>
        <p:txBody>
          <a:bodyPr/>
          <a:lstStyle/>
          <a:p>
            <a:pPr>
              <a:lnSpc>
                <a:spcPct val="120000"/>
              </a:lnSpc>
            </a:pPr>
            <a:r>
              <a:rPr lang="en-US" altLang="zh-CN"/>
              <a:t>Reformulation of TPAUC</a:t>
            </a:r>
            <a:endParaRPr lang="zh-CN" altLang="en-US"/>
          </a:p>
        </p:txBody>
      </p:sp>
      <p:grpSp>
        <p:nvGrpSpPr>
          <p:cNvPr id="9" name="组合 8">
            <a:extLst>
              <a:ext uri="{FF2B5EF4-FFF2-40B4-BE49-F238E27FC236}">
                <a16:creationId xmlns:a16="http://schemas.microsoft.com/office/drawing/2014/main" id="{E3186573-1C77-46ED-B0B8-FF5AC5ACF9A1}"/>
              </a:ext>
            </a:extLst>
          </p:cNvPr>
          <p:cNvGrpSpPr/>
          <p:nvPr/>
        </p:nvGrpSpPr>
        <p:grpSpPr>
          <a:xfrm>
            <a:off x="1584574" y="2100310"/>
            <a:ext cx="9148370" cy="341359"/>
            <a:chOff x="1584574" y="2100310"/>
            <a:chExt cx="9148370" cy="341359"/>
          </a:xfrm>
        </p:grpSpPr>
        <p:sp>
          <p:nvSpPr>
            <p:cNvPr id="36" name="矩形 35">
              <a:extLst>
                <a:ext uri="{FF2B5EF4-FFF2-40B4-BE49-F238E27FC236}">
                  <a16:creationId xmlns:a16="http://schemas.microsoft.com/office/drawing/2014/main" id="{A57A906E-3539-4068-90CF-5AFC4DE278A4}"/>
                </a:ext>
              </a:extLst>
            </p:cNvPr>
            <p:cNvSpPr/>
            <p:nvPr/>
          </p:nvSpPr>
          <p:spPr>
            <a:xfrm>
              <a:off x="8429636" y="2130975"/>
              <a:ext cx="340779" cy="310694"/>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4" name="矩形 33">
              <a:extLst>
                <a:ext uri="{FF2B5EF4-FFF2-40B4-BE49-F238E27FC236}">
                  <a16:creationId xmlns:a16="http://schemas.microsoft.com/office/drawing/2014/main" id="{64F558F1-1841-41EF-AA66-578347AF1521}"/>
                </a:ext>
              </a:extLst>
            </p:cNvPr>
            <p:cNvSpPr/>
            <p:nvPr/>
          </p:nvSpPr>
          <p:spPr>
            <a:xfrm>
              <a:off x="6732995" y="2107826"/>
              <a:ext cx="559296" cy="3106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7" name="图片 6" descr="\documentclass{article}&#10;\usepackage{amsmath}&#10;\usepackage{amssymb}&#10;\usepackage{bbm}&#10;\usepackage{bm}&#10;&#10;\pagestyle{empty}&#10;\begin{document}&#10;\[\mathsf{AUC}^\alpha_\beta(f_\theta, \mathcal{S})= \mathbb{E}\left[\bm{1}\left[f(\bm{x}) &gt; f(\bm{x'}), f(\bm{x})\le t_{1-\alpha}, f(\bm{x'}) \ge t_\beta |y=1, y'=-1\right]\right]\]&#10;&#10;&#10;&#10;\end{document}" title="IguanaTex Bitmap Display">
              <a:extLst>
                <a:ext uri="{FF2B5EF4-FFF2-40B4-BE49-F238E27FC236}">
                  <a16:creationId xmlns:a16="http://schemas.microsoft.com/office/drawing/2014/main" id="{22BDCDFD-358A-4A72-939B-7CA37B78ED65}"/>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1584574" y="2100310"/>
              <a:ext cx="9148370" cy="338008"/>
            </a:xfrm>
            <a:prstGeom prst="rect">
              <a:avLst/>
            </a:prstGeom>
          </p:spPr>
        </p:pic>
      </p:grpSp>
      <p:pic>
        <p:nvPicPr>
          <p:cNvPr id="21" name="图片 20" descr="\documentclass{article}&#10;\usepackage{amsmath}&#10;\usepackage{amssymb}&#10;\usepackage{bbm}&#10;\usepackage{bm}&#10;\DeclareMathOperator*{\argmin}{argmin}&#10;&#10;\pagestyle{empty}&#10;\begin{document}&#10;\[&#10;t_{1-\alpha}= \argmin_{\delta \in \mathbb{R}}\bigg[\delta \in \mathbb{R}:~ \mathbb{E}\left[ \bm{1} \left[f(\bm{x}^+) \le \delta\right]   \right] = \alpha \bigg]  &#10; \]&#10;&#10;&#10;&#10;\end{document}" title="IguanaTex Bitmap Display">
            <a:extLst>
              <a:ext uri="{FF2B5EF4-FFF2-40B4-BE49-F238E27FC236}">
                <a16:creationId xmlns:a16="http://schemas.microsoft.com/office/drawing/2014/main" id="{B7026DAB-EE09-4243-8C55-B3875E7CC21C}"/>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146952" y="5149059"/>
            <a:ext cx="4442024" cy="517631"/>
          </a:xfrm>
          <a:prstGeom prst="rect">
            <a:avLst/>
          </a:prstGeom>
        </p:spPr>
      </p:pic>
      <p:pic>
        <p:nvPicPr>
          <p:cNvPr id="43" name="图片 42" descr="\documentclass{article}&#10;\usepackage{amsmath}&#10;\usepackage{amssymb}&#10;\usepackage{bbm}&#10;\usepackage{bm}&#10;\DeclareMathOperator*{\argmin}{argmin}&#10;&#10;\pagestyle{empty}&#10;\begin{document}&#10;\[&#10;t_\beta= \argmin_{\delta \in \mathbb{R}}\bigg[\delta \in \mathbb{R}:~ \mathbb{E}\left[ \bm{1} \left[f(\bm{x}^-) \ge \delta\right]   \right] = \beta \bigg]  &#10; \]&#10;&#10;&#10;&#10;\end{document}" title="IguanaTex Bitmap Display">
            <a:extLst>
              <a:ext uri="{FF2B5EF4-FFF2-40B4-BE49-F238E27FC236}">
                <a16:creationId xmlns:a16="http://schemas.microsoft.com/office/drawing/2014/main" id="{F9014BA1-5C75-4924-9DE6-E120ED9C58D9}"/>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825088" y="5138172"/>
            <a:ext cx="4212399" cy="517631"/>
          </a:xfrm>
          <a:prstGeom prst="rect">
            <a:avLst/>
          </a:prstGeom>
        </p:spPr>
      </p:pic>
      <p:sp>
        <p:nvSpPr>
          <p:cNvPr id="44" name="文本框 43">
            <a:extLst>
              <a:ext uri="{FF2B5EF4-FFF2-40B4-BE49-F238E27FC236}">
                <a16:creationId xmlns:a16="http://schemas.microsoft.com/office/drawing/2014/main" id="{990E094A-8AF4-43BF-A26B-E4D12DDA4C08}"/>
              </a:ext>
            </a:extLst>
          </p:cNvPr>
          <p:cNvSpPr txBox="1"/>
          <p:nvPr/>
        </p:nvSpPr>
        <p:spPr>
          <a:xfrm>
            <a:off x="1643581" y="2790118"/>
            <a:ext cx="3741420" cy="368562"/>
          </a:xfrm>
          <a:prstGeom prst="rect">
            <a:avLst/>
          </a:prstGeom>
          <a:noFill/>
        </p:spPr>
        <p:txBody>
          <a:bodyPr wrap="square" rtlCol="0">
            <a:spAutoFit/>
          </a:bodyPr>
          <a:lstStyle/>
          <a:p>
            <a:pPr>
              <a:lnSpc>
                <a:spcPct val="120000"/>
              </a:lnSpc>
            </a:pPr>
            <a:r>
              <a:rPr lang="en-US" altLang="zh-CN" sz="1600" b="1">
                <a:solidFill>
                  <a:srgbClr val="8A3F0C"/>
                </a:solidFill>
              </a:rPr>
              <a:t>score quantile of the positive class </a:t>
            </a:r>
            <a:endParaRPr lang="zh-CN" altLang="en-US" sz="1600" b="1">
              <a:solidFill>
                <a:srgbClr val="8A3F0C"/>
              </a:solidFill>
            </a:endParaRPr>
          </a:p>
        </p:txBody>
      </p:sp>
      <p:sp>
        <p:nvSpPr>
          <p:cNvPr id="45" name="文本框 44">
            <a:extLst>
              <a:ext uri="{FF2B5EF4-FFF2-40B4-BE49-F238E27FC236}">
                <a16:creationId xmlns:a16="http://schemas.microsoft.com/office/drawing/2014/main" id="{30ACD8D7-5893-4848-A2FE-D9B88BA7B2B5}"/>
              </a:ext>
            </a:extLst>
          </p:cNvPr>
          <p:cNvSpPr txBox="1"/>
          <p:nvPr/>
        </p:nvSpPr>
        <p:spPr>
          <a:xfrm>
            <a:off x="7266358" y="2789391"/>
            <a:ext cx="3741420" cy="368562"/>
          </a:xfrm>
          <a:prstGeom prst="rect">
            <a:avLst/>
          </a:prstGeom>
          <a:noFill/>
        </p:spPr>
        <p:txBody>
          <a:bodyPr wrap="square" rtlCol="0">
            <a:spAutoFit/>
          </a:bodyPr>
          <a:lstStyle/>
          <a:p>
            <a:pPr>
              <a:lnSpc>
                <a:spcPct val="120000"/>
              </a:lnSpc>
            </a:pPr>
            <a:r>
              <a:rPr lang="en-US" altLang="zh-CN" sz="1600" b="1">
                <a:solidFill>
                  <a:schemeClr val="accent5">
                    <a:lumMod val="50000"/>
                  </a:schemeClr>
                </a:solidFill>
              </a:rPr>
              <a:t>score quantile of the negative class </a:t>
            </a:r>
            <a:endParaRPr lang="zh-CN" altLang="en-US" sz="1600" b="1">
              <a:solidFill>
                <a:schemeClr val="accent5">
                  <a:lumMod val="50000"/>
                </a:schemeClr>
              </a:solidFill>
            </a:endParaRPr>
          </a:p>
        </p:txBody>
      </p:sp>
      <p:sp>
        <p:nvSpPr>
          <p:cNvPr id="46" name="curved-up-arrow_20901 1">
            <a:extLst>
              <a:ext uri="{FF2B5EF4-FFF2-40B4-BE49-F238E27FC236}">
                <a16:creationId xmlns:a16="http://schemas.microsoft.com/office/drawing/2014/main" id="{50D45241-052C-440B-845E-71A79516D365}"/>
              </a:ext>
            </a:extLst>
          </p:cNvPr>
          <p:cNvSpPr>
            <a:spLocks noChangeAspect="1"/>
          </p:cNvSpPr>
          <p:nvPr/>
        </p:nvSpPr>
        <p:spPr bwMode="auto">
          <a:xfrm rot="20248387" flipV="1">
            <a:off x="8339744" y="2336808"/>
            <a:ext cx="399071" cy="474411"/>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DEEBF7"/>
          </a:solidFill>
          <a:ln>
            <a:noFill/>
          </a:ln>
        </p:spPr>
        <p:txBody>
          <a:bodyPr/>
          <a:lstStyle/>
          <a:p>
            <a:pPr>
              <a:lnSpc>
                <a:spcPct val="120000"/>
              </a:lnSpc>
            </a:pPr>
            <a:endParaRPr lang="zh-CN" altLang="en-US"/>
          </a:p>
        </p:txBody>
      </p:sp>
      <p:sp>
        <p:nvSpPr>
          <p:cNvPr id="47" name="curved-up-arrow_20901 2">
            <a:extLst>
              <a:ext uri="{FF2B5EF4-FFF2-40B4-BE49-F238E27FC236}">
                <a16:creationId xmlns:a16="http://schemas.microsoft.com/office/drawing/2014/main" id="{7DE42B15-A6AF-4146-BBA7-E70176142909}"/>
              </a:ext>
            </a:extLst>
          </p:cNvPr>
          <p:cNvSpPr>
            <a:spLocks noChangeAspect="1"/>
          </p:cNvSpPr>
          <p:nvPr/>
        </p:nvSpPr>
        <p:spPr bwMode="auto">
          <a:xfrm rot="1831503" flipH="1" flipV="1">
            <a:off x="5609527" y="2364718"/>
            <a:ext cx="381716" cy="453780"/>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FBE5D6"/>
          </a:solidFill>
          <a:ln>
            <a:noFill/>
          </a:ln>
        </p:spPr>
        <p:txBody>
          <a:bodyPr/>
          <a:lstStyle/>
          <a:p>
            <a:pPr>
              <a:lnSpc>
                <a:spcPct val="120000"/>
              </a:lnSpc>
            </a:pPr>
            <a:endParaRPr lang="zh-CN" altLang="en-US"/>
          </a:p>
        </p:txBody>
      </p:sp>
      <p:sp>
        <p:nvSpPr>
          <p:cNvPr id="53" name="文本框 52">
            <a:extLst>
              <a:ext uri="{FF2B5EF4-FFF2-40B4-BE49-F238E27FC236}">
                <a16:creationId xmlns:a16="http://schemas.microsoft.com/office/drawing/2014/main" id="{25959E0B-E007-4044-AD98-9F3D2AB6216A}"/>
              </a:ext>
            </a:extLst>
          </p:cNvPr>
          <p:cNvSpPr txBox="1"/>
          <p:nvPr/>
        </p:nvSpPr>
        <p:spPr>
          <a:xfrm>
            <a:off x="1410864" y="5945601"/>
            <a:ext cx="10117521" cy="878382"/>
          </a:xfrm>
          <a:prstGeom prst="rect">
            <a:avLst/>
          </a:prstGeom>
          <a:solidFill>
            <a:schemeClr val="accent6">
              <a:lumMod val="20000"/>
              <a:lumOff val="80000"/>
            </a:schemeClr>
          </a:solidFill>
        </p:spPr>
        <p:txBody>
          <a:bodyPr wrap="square" rtlCol="0">
            <a:spAutoFit/>
          </a:bodyPr>
          <a:lstStyle/>
          <a:p>
            <a:pPr marL="285737" indent="-285737">
              <a:lnSpc>
                <a:spcPct val="120000"/>
              </a:lnSpc>
              <a:buFont typeface="Arial" panose="020B0604020202020204" pitchFamily="34" charset="0"/>
              <a:buChar char="•"/>
            </a:pPr>
            <a:r>
              <a:rPr lang="en-US" altLang="zh-CN" sz="2200"/>
              <a:t>Requires empirical estimation of the </a:t>
            </a:r>
            <a:r>
              <a:rPr lang="en-US" altLang="zh-CN" sz="2200" b="1">
                <a:solidFill>
                  <a:srgbClr val="C00000"/>
                </a:solidFill>
              </a:rPr>
              <a:t>expectation</a:t>
            </a:r>
          </a:p>
          <a:p>
            <a:pPr marL="285737" indent="-285737">
              <a:lnSpc>
                <a:spcPct val="120000"/>
              </a:lnSpc>
              <a:buFont typeface="Arial" panose="020B0604020202020204" pitchFamily="34" charset="0"/>
              <a:buChar char="•"/>
            </a:pPr>
            <a:r>
              <a:rPr lang="en-US" altLang="zh-CN" sz="2200"/>
              <a:t>Requires empirical estimation of the </a:t>
            </a:r>
            <a:r>
              <a:rPr lang="en-US" altLang="zh-CN" sz="2200" b="1">
                <a:solidFill>
                  <a:srgbClr val="C00000"/>
                </a:solidFill>
              </a:rPr>
              <a:t>quantiles</a:t>
            </a:r>
          </a:p>
        </p:txBody>
      </p:sp>
      <p:pic>
        <p:nvPicPr>
          <p:cNvPr id="4" name="图片 3" descr="图表, 折线图&#10;&#10;描述已自动生成">
            <a:extLst>
              <a:ext uri="{FF2B5EF4-FFF2-40B4-BE49-F238E27FC236}">
                <a16:creationId xmlns:a16="http://schemas.microsoft.com/office/drawing/2014/main" id="{EC3C808C-9D7D-45DB-9AF9-D8718C6CCF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3804" y="3141006"/>
            <a:ext cx="2722662" cy="2041996"/>
          </a:xfrm>
          <a:prstGeom prst="rect">
            <a:avLst/>
          </a:prstGeom>
        </p:spPr>
      </p:pic>
      <p:pic>
        <p:nvPicPr>
          <p:cNvPr id="6" name="图片 5" descr="图表, 折线图&#10;&#10;描述已自动生成">
            <a:extLst>
              <a:ext uri="{FF2B5EF4-FFF2-40B4-BE49-F238E27FC236}">
                <a16:creationId xmlns:a16="http://schemas.microsoft.com/office/drawing/2014/main" id="{B24BC003-8AA8-4332-BB4C-35FCD48E2F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69956" y="3130120"/>
            <a:ext cx="2722661" cy="2041996"/>
          </a:xfrm>
          <a:prstGeom prst="rect">
            <a:avLst/>
          </a:prstGeom>
        </p:spPr>
      </p:pic>
      <p:pic>
        <p:nvPicPr>
          <p:cNvPr id="8" name="图片 7" descr="\documentclass{article}&#10;\usepackage{amsmath}&#10;\pagestyle{empty}&#10;\begin{document}&#10;&#10;$\beta$&#10;&#10;&#10;\end{document}" title="IguanaTex Bitmap Display">
            <a:extLst>
              <a:ext uri="{FF2B5EF4-FFF2-40B4-BE49-F238E27FC236}">
                <a16:creationId xmlns:a16="http://schemas.microsoft.com/office/drawing/2014/main" id="{F49D1640-93DA-42A5-94F0-A0AAFB76CE2A}"/>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9783572" y="4679316"/>
            <a:ext cx="85865" cy="139998"/>
          </a:xfrm>
          <a:prstGeom prst="rect">
            <a:avLst/>
          </a:prstGeom>
        </p:spPr>
      </p:pic>
      <p:pic>
        <p:nvPicPr>
          <p:cNvPr id="14" name="图片 13" descr="\documentclass{article}&#10;\usepackage{amsmath}&#10;\pagestyle{empty}&#10;\begin{document}&#10;&#10;$\alpha$&#10;&#10;&#10;\end{document}" title="IguanaTex Bitmap Display">
            <a:extLst>
              <a:ext uri="{FF2B5EF4-FFF2-40B4-BE49-F238E27FC236}">
                <a16:creationId xmlns:a16="http://schemas.microsoft.com/office/drawing/2014/main" id="{63AA4DE8-8C74-46CB-A5CA-CA6497BF7612}"/>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629916" y="4714315"/>
            <a:ext cx="87732" cy="69999"/>
          </a:xfrm>
          <a:prstGeom prst="rect">
            <a:avLst/>
          </a:prstGeom>
        </p:spPr>
      </p:pic>
    </p:spTree>
    <p:custDataLst>
      <p:tags r:id="rId1"/>
    </p:custDataLst>
    <p:extLst>
      <p:ext uri="{BB962C8B-B14F-4D97-AF65-F5344CB8AC3E}">
        <p14:creationId xmlns:p14="http://schemas.microsoft.com/office/powerpoint/2010/main" val="42853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22" presetClass="entr" presetSubtype="1"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par>
                                <p:cTn id="27" presetID="22" presetClass="entr" presetSubtype="1"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up)">
                                      <p:cBhvr>
                                        <p:cTn id="32" dur="500"/>
                                        <p:tgtEl>
                                          <p:spTgt spid="4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up)">
                                      <p:cBhvr>
                                        <p:cTn id="35" dur="500"/>
                                        <p:tgtEl>
                                          <p:spTgt spid="45"/>
                                        </p:tgtEl>
                                      </p:cBhvr>
                                    </p:animEffect>
                                  </p:childTnLst>
                                </p:cTn>
                              </p:par>
                              <p:par>
                                <p:cTn id="36" presetID="22" presetClass="entr" presetSubtype="1"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par>
                                <p:cTn id="39" presetID="22" presetClass="entr" presetSubtype="1"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44" grpId="0"/>
      <p:bldP spid="45" grpId="0"/>
      <p:bldP spid="46" grpId="0" animBg="1"/>
      <p:bldP spid="47"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057C5678-ACC6-407F-8CBB-2ECDFB6694AD}"/>
              </a:ext>
            </a:extLst>
          </p:cNvPr>
          <p:cNvSpPr/>
          <p:nvPr/>
        </p:nvSpPr>
        <p:spPr>
          <a:xfrm>
            <a:off x="7835900" y="2352118"/>
            <a:ext cx="266700" cy="632382"/>
          </a:xfrm>
          <a:prstGeom prst="rect">
            <a:avLst/>
          </a:prstGeom>
          <a:solidFill>
            <a:srgbClr val="5B9BD5">
              <a:alpha val="69804"/>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372BA50-9FD3-4141-9BE5-E59A08A4BCB9}"/>
              </a:ext>
            </a:extLst>
          </p:cNvPr>
          <p:cNvSpPr/>
          <p:nvPr/>
        </p:nvSpPr>
        <p:spPr>
          <a:xfrm>
            <a:off x="9288610" y="2342826"/>
            <a:ext cx="266700" cy="632382"/>
          </a:xfrm>
          <a:prstGeom prst="rect">
            <a:avLst/>
          </a:prstGeom>
          <a:solidFill>
            <a:srgbClr val="5B9BD5">
              <a:alpha val="69804"/>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857CF87D-CE86-4C59-814A-A6CA5039577B}"/>
              </a:ext>
            </a:extLst>
          </p:cNvPr>
          <p:cNvSpPr/>
          <p:nvPr/>
        </p:nvSpPr>
        <p:spPr>
          <a:xfrm>
            <a:off x="2770040" y="2091734"/>
            <a:ext cx="1729704" cy="1028909"/>
          </a:xfrm>
          <a:prstGeom prst="rect">
            <a:avLst/>
          </a:prstGeom>
          <a:solidFill>
            <a:srgbClr val="F4B18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4D7992C6-D4EC-4194-91CA-1E0873A45841}"/>
              </a:ext>
            </a:extLst>
          </p:cNvPr>
          <p:cNvSpPr>
            <a:spLocks noGrp="1"/>
          </p:cNvSpPr>
          <p:nvPr>
            <p:ph type="title"/>
          </p:nvPr>
        </p:nvSpPr>
        <p:spPr/>
        <p:txBody>
          <a:bodyPr/>
          <a:lstStyle/>
          <a:p>
            <a:pPr>
              <a:lnSpc>
                <a:spcPct val="120000"/>
              </a:lnSpc>
            </a:pPr>
            <a:r>
              <a:rPr lang="en-US" altLang="zh-CN"/>
              <a:t>Empirical Estimation of TPAUC</a:t>
            </a:r>
            <a:endParaRPr lang="zh-CN" altLang="en-US"/>
          </a:p>
        </p:txBody>
      </p:sp>
      <p:grpSp>
        <p:nvGrpSpPr>
          <p:cNvPr id="82" name="组合 81">
            <a:extLst>
              <a:ext uri="{FF2B5EF4-FFF2-40B4-BE49-F238E27FC236}">
                <a16:creationId xmlns:a16="http://schemas.microsoft.com/office/drawing/2014/main" id="{84D3B854-204E-4C5A-9210-5323E93FFE9B}"/>
              </a:ext>
            </a:extLst>
          </p:cNvPr>
          <p:cNvGrpSpPr/>
          <p:nvPr/>
        </p:nvGrpSpPr>
        <p:grpSpPr>
          <a:xfrm>
            <a:off x="664257" y="4357548"/>
            <a:ext cx="10987926" cy="2362733"/>
            <a:chOff x="664257" y="4357548"/>
            <a:chExt cx="10987926" cy="2362733"/>
          </a:xfrm>
        </p:grpSpPr>
        <p:sp>
          <p:nvSpPr>
            <p:cNvPr id="24" name="矩形 23">
              <a:extLst>
                <a:ext uri="{FF2B5EF4-FFF2-40B4-BE49-F238E27FC236}">
                  <a16:creationId xmlns:a16="http://schemas.microsoft.com/office/drawing/2014/main" id="{4D01726D-B59A-4A35-A4AB-09BF16CA8FFE}"/>
                </a:ext>
              </a:extLst>
            </p:cNvPr>
            <p:cNvSpPr/>
            <p:nvPr/>
          </p:nvSpPr>
          <p:spPr>
            <a:xfrm>
              <a:off x="664257" y="4957533"/>
              <a:ext cx="10987926" cy="1732063"/>
            </a:xfrm>
            <a:prstGeom prst="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pic>
          <p:nvPicPr>
            <p:cNvPr id="21" name="图片 20" descr="\documentclass{article}&#10;\usepackage{amsmath}&#10;\usepackage{amssymb}&#10;&#10;\pagestyle{empty}&#10;\begin{document}&#10;&#10;$$&#10;\mathrm{\hat{AUC}}_{\alpha}^{\beta}  -\mathrm{AUC}_{\alpha}^{\beta} \overset{d}{\rightarrow}\mathcal{N}(0, \sigma^2),~~n_+,n_-\rightarrow \infty &#10;$$&#10;&#10;&#10;\end{document}" title="IguanaTex Bitmap Display">
              <a:extLst>
                <a:ext uri="{FF2B5EF4-FFF2-40B4-BE49-F238E27FC236}">
                  <a16:creationId xmlns:a16="http://schemas.microsoft.com/office/drawing/2014/main" id="{890DC5BC-9CBE-4386-9709-D3C8C6FFA470}"/>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068423" y="5214742"/>
              <a:ext cx="5969471" cy="465427"/>
            </a:xfrm>
            <a:prstGeom prst="rect">
              <a:avLst/>
            </a:prstGeom>
          </p:spPr>
        </p:pic>
        <p:sp>
          <p:nvSpPr>
            <p:cNvPr id="28" name="矩形 27">
              <a:extLst>
                <a:ext uri="{FF2B5EF4-FFF2-40B4-BE49-F238E27FC236}">
                  <a16:creationId xmlns:a16="http://schemas.microsoft.com/office/drawing/2014/main" id="{276ACBB7-1E7F-41E7-8F3F-1B223584215A}"/>
                </a:ext>
              </a:extLst>
            </p:cNvPr>
            <p:cNvSpPr/>
            <p:nvPr/>
          </p:nvSpPr>
          <p:spPr>
            <a:xfrm>
              <a:off x="664257" y="4357548"/>
              <a:ext cx="10987926" cy="666178"/>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i="1"/>
                <a:t>Theorem 1 Asymptotic Normality of the Bias (Informal) </a:t>
              </a:r>
              <a:r>
                <a:rPr lang="en-US" altLang="zh-CN" sz="1600"/>
                <a:t>[Yang-Lu-</a:t>
              </a:r>
              <a:r>
                <a:rPr lang="en-US" altLang="zh-CN" sz="1600" err="1"/>
                <a:t>Lyu</a:t>
              </a:r>
              <a:r>
                <a:rPr lang="en-US" altLang="zh-CN" sz="1600"/>
                <a:t>-Hu 2019]</a:t>
              </a:r>
              <a:endParaRPr lang="zh-CN" altLang="en-US" sz="2400"/>
            </a:p>
          </p:txBody>
        </p:sp>
        <p:pic>
          <p:nvPicPr>
            <p:cNvPr id="81" name="图片 80" descr="\documentclass{article}&#10;\usepackage{amsmath}&#10;\usepackage{amssymb}&#10;\pagestyle{empty}&#10;\begin{document}&#10;&#10;\[\sigma = \mathcal{O}\left(\sqrt{\frac{1}{n_+} + \frac{1}{n_-}}\right)\]&#10;&#10;&#10;\end{document}" title="IguanaTex Bitmap Display">
              <a:extLst>
                <a:ext uri="{FF2B5EF4-FFF2-40B4-BE49-F238E27FC236}">
                  <a16:creationId xmlns:a16="http://schemas.microsoft.com/office/drawing/2014/main" id="{9944F6E3-68C4-409C-90CB-7D9652E23776}"/>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182816" y="5827499"/>
              <a:ext cx="2784420" cy="892782"/>
            </a:xfrm>
            <a:prstGeom prst="rect">
              <a:avLst/>
            </a:prstGeom>
          </p:spPr>
        </p:pic>
      </p:grpSp>
      <p:sp>
        <p:nvSpPr>
          <p:cNvPr id="40" name="矩形 39">
            <a:extLst>
              <a:ext uri="{FF2B5EF4-FFF2-40B4-BE49-F238E27FC236}">
                <a16:creationId xmlns:a16="http://schemas.microsoft.com/office/drawing/2014/main" id="{5CA73630-63DF-4EF2-947B-2790634DCABA}"/>
              </a:ext>
            </a:extLst>
          </p:cNvPr>
          <p:cNvSpPr/>
          <p:nvPr/>
        </p:nvSpPr>
        <p:spPr>
          <a:xfrm>
            <a:off x="13006507" y="3796897"/>
            <a:ext cx="340779" cy="310694"/>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1" name="矩形 40">
            <a:extLst>
              <a:ext uri="{FF2B5EF4-FFF2-40B4-BE49-F238E27FC236}">
                <a16:creationId xmlns:a16="http://schemas.microsoft.com/office/drawing/2014/main" id="{A94BEEBF-9C34-4096-80B6-E4957DD1AFFC}"/>
              </a:ext>
            </a:extLst>
          </p:cNvPr>
          <p:cNvSpPr/>
          <p:nvPr/>
        </p:nvSpPr>
        <p:spPr>
          <a:xfrm>
            <a:off x="13454442" y="3615544"/>
            <a:ext cx="340779" cy="3106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矩形 24">
            <a:extLst>
              <a:ext uri="{FF2B5EF4-FFF2-40B4-BE49-F238E27FC236}">
                <a16:creationId xmlns:a16="http://schemas.microsoft.com/office/drawing/2014/main" id="{E2372DB3-A0AB-46EC-8CD9-EC9A66C77F93}"/>
              </a:ext>
            </a:extLst>
          </p:cNvPr>
          <p:cNvSpPr/>
          <p:nvPr/>
        </p:nvSpPr>
        <p:spPr>
          <a:xfrm>
            <a:off x="664257" y="2026238"/>
            <a:ext cx="10987926" cy="1236726"/>
          </a:xfrm>
          <a:prstGeom prst="rect">
            <a:avLst/>
          </a:prstGeom>
          <a:noFill/>
          <a:ln w="28575">
            <a:solidFill>
              <a:schemeClr val="accent5">
                <a:lumMod val="60000"/>
                <a:lumOff val="40000"/>
              </a:schemeClr>
            </a:solid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pic>
        <p:nvPicPr>
          <p:cNvPr id="50" name="图片 49" descr="\documentclass{article}&#10;\usepackage{amsmath}&#10;\usepackage{amssymb}&#10;\usepackage{bbm}&#10;\usepackage{bm}&#10;&#10;\pagestyle{empty}&#10;\begin{document}&#10;\[\mathsf{\hat{AUC}}^\alpha_\beta(f_\theta, \mathcal{S})= \frac{1}{n_{+}^{\alpha}n_{-}^{\beta}} \sum_{i=1}^{n_{+}^{\alpha}} \sum_{j=1}^{n_{-}^{\beta}} &#10;\bm{1}\left[f(\bm{x}) &gt; f(\bm{x'})\right] \cdot \bm{1} \left[f(\bm{x})\le \hat{t}_\alpha, f(\bm{x'}) \ge \hat{t}_\beta |y=1, y'=-1\right]\]&#10;&#10;&#10;&#10;\end{document}" title="IguanaTex Bitmap Display">
            <a:extLst>
              <a:ext uri="{FF2B5EF4-FFF2-40B4-BE49-F238E27FC236}">
                <a16:creationId xmlns:a16="http://schemas.microsoft.com/office/drawing/2014/main" id="{AD9FEF83-48C6-462A-86A3-5643B58FF5E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864489" y="2119166"/>
            <a:ext cx="10587462" cy="988418"/>
          </a:xfrm>
          <a:prstGeom prst="rect">
            <a:avLst/>
          </a:prstGeom>
        </p:spPr>
      </p:pic>
      <p:sp>
        <p:nvSpPr>
          <p:cNvPr id="58" name="文本框 57">
            <a:extLst>
              <a:ext uri="{FF2B5EF4-FFF2-40B4-BE49-F238E27FC236}">
                <a16:creationId xmlns:a16="http://schemas.microsoft.com/office/drawing/2014/main" id="{E9136743-7F28-45EF-9E49-94195602DA9F}"/>
              </a:ext>
            </a:extLst>
          </p:cNvPr>
          <p:cNvSpPr txBox="1"/>
          <p:nvPr/>
        </p:nvSpPr>
        <p:spPr>
          <a:xfrm>
            <a:off x="9189434" y="3331244"/>
            <a:ext cx="2262517" cy="830997"/>
          </a:xfrm>
          <a:prstGeom prst="rect">
            <a:avLst/>
          </a:prstGeom>
          <a:noFill/>
        </p:spPr>
        <p:txBody>
          <a:bodyPr wrap="square" rtlCol="0">
            <a:spAutoFit/>
          </a:bodyPr>
          <a:lstStyle/>
          <a:p>
            <a:pPr algn="ctr"/>
            <a:r>
              <a:rPr lang="en-US" altLang="zh-CN" sz="2400" b="1">
                <a:solidFill>
                  <a:schemeClr val="accent5">
                    <a:lumMod val="75000"/>
                  </a:schemeClr>
                </a:solidFill>
              </a:rPr>
              <a:t>empirical </a:t>
            </a:r>
          </a:p>
          <a:p>
            <a:pPr algn="ctr"/>
            <a:r>
              <a:rPr lang="en-US" altLang="zh-CN" sz="2400" b="1">
                <a:solidFill>
                  <a:schemeClr val="accent5">
                    <a:lumMod val="75000"/>
                  </a:schemeClr>
                </a:solidFill>
              </a:rPr>
              <a:t>quantile</a:t>
            </a:r>
            <a:endParaRPr lang="zh-CN" altLang="en-US" sz="2400" b="1">
              <a:solidFill>
                <a:schemeClr val="accent5">
                  <a:lumMod val="75000"/>
                </a:schemeClr>
              </a:solidFill>
            </a:endParaRPr>
          </a:p>
        </p:txBody>
      </p:sp>
      <p:sp>
        <p:nvSpPr>
          <p:cNvPr id="59" name="curved-up-arrow_20901 1 1">
            <a:extLst>
              <a:ext uri="{FF2B5EF4-FFF2-40B4-BE49-F238E27FC236}">
                <a16:creationId xmlns:a16="http://schemas.microsoft.com/office/drawing/2014/main" id="{0FF7387D-7A63-45E7-ACDB-65A20DF99469}"/>
              </a:ext>
            </a:extLst>
          </p:cNvPr>
          <p:cNvSpPr>
            <a:spLocks noChangeAspect="1"/>
          </p:cNvSpPr>
          <p:nvPr/>
        </p:nvSpPr>
        <p:spPr bwMode="auto">
          <a:xfrm rot="19773068" flipV="1">
            <a:off x="10053980" y="2843935"/>
            <a:ext cx="479630" cy="57017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4472C4"/>
          </a:solidFill>
          <a:ln>
            <a:noFill/>
          </a:ln>
        </p:spPr>
        <p:txBody>
          <a:bodyPr/>
          <a:lstStyle/>
          <a:p>
            <a:pPr>
              <a:lnSpc>
                <a:spcPct val="120000"/>
              </a:lnSpc>
            </a:pPr>
            <a:endParaRPr lang="zh-CN" altLang="en-US"/>
          </a:p>
        </p:txBody>
      </p:sp>
      <p:sp>
        <p:nvSpPr>
          <p:cNvPr id="60" name="curved-up-arrow_20901 1 2">
            <a:extLst>
              <a:ext uri="{FF2B5EF4-FFF2-40B4-BE49-F238E27FC236}">
                <a16:creationId xmlns:a16="http://schemas.microsoft.com/office/drawing/2014/main" id="{BDA6A6DC-2D21-49D1-981B-09D3E54BAFF6}"/>
              </a:ext>
            </a:extLst>
          </p:cNvPr>
          <p:cNvSpPr>
            <a:spLocks noChangeAspect="1"/>
          </p:cNvSpPr>
          <p:nvPr/>
        </p:nvSpPr>
        <p:spPr bwMode="auto">
          <a:xfrm rot="12566195">
            <a:off x="1981028" y="2842778"/>
            <a:ext cx="479630" cy="57017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F7C9A8"/>
          </a:solidFill>
          <a:ln>
            <a:noFill/>
          </a:ln>
        </p:spPr>
        <p:txBody>
          <a:bodyPr/>
          <a:lstStyle/>
          <a:p>
            <a:pPr>
              <a:lnSpc>
                <a:spcPct val="120000"/>
              </a:lnSpc>
            </a:pPr>
            <a:endParaRPr lang="zh-CN" altLang="en-US"/>
          </a:p>
        </p:txBody>
      </p:sp>
      <p:sp>
        <p:nvSpPr>
          <p:cNvPr id="61" name="文本框 60">
            <a:extLst>
              <a:ext uri="{FF2B5EF4-FFF2-40B4-BE49-F238E27FC236}">
                <a16:creationId xmlns:a16="http://schemas.microsoft.com/office/drawing/2014/main" id="{52774F50-7822-42A2-B908-2B5A3680C39D}"/>
              </a:ext>
            </a:extLst>
          </p:cNvPr>
          <p:cNvSpPr txBox="1"/>
          <p:nvPr/>
        </p:nvSpPr>
        <p:spPr>
          <a:xfrm>
            <a:off x="827535" y="3331244"/>
            <a:ext cx="2262517" cy="830997"/>
          </a:xfrm>
          <a:prstGeom prst="rect">
            <a:avLst/>
          </a:prstGeom>
          <a:noFill/>
        </p:spPr>
        <p:txBody>
          <a:bodyPr wrap="square" rtlCol="0">
            <a:spAutoFit/>
          </a:bodyPr>
          <a:lstStyle/>
          <a:p>
            <a:pPr algn="ctr"/>
            <a:r>
              <a:rPr lang="en-US" altLang="zh-CN" sz="2400" b="1">
                <a:solidFill>
                  <a:schemeClr val="accent2">
                    <a:lumMod val="75000"/>
                  </a:schemeClr>
                </a:solidFill>
              </a:rPr>
              <a:t>empirical </a:t>
            </a:r>
          </a:p>
          <a:p>
            <a:pPr algn="ctr"/>
            <a:r>
              <a:rPr lang="en-US" altLang="zh-CN" sz="2400" b="1">
                <a:solidFill>
                  <a:schemeClr val="accent2">
                    <a:lumMod val="75000"/>
                  </a:schemeClr>
                </a:solidFill>
              </a:rPr>
              <a:t>expectation</a:t>
            </a:r>
            <a:endParaRPr lang="zh-CN" altLang="en-US" sz="2400" b="1">
              <a:solidFill>
                <a:schemeClr val="accent2">
                  <a:lumMod val="75000"/>
                </a:schemeClr>
              </a:solidFill>
            </a:endParaRPr>
          </a:p>
        </p:txBody>
      </p:sp>
    </p:spTree>
    <p:extLst>
      <p:ext uri="{BB962C8B-B14F-4D97-AF65-F5344CB8AC3E}">
        <p14:creationId xmlns:p14="http://schemas.microsoft.com/office/powerpoint/2010/main" val="406453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6" grpId="0" animBg="1"/>
      <p:bldP spid="52" grpId="0" animBg="1"/>
      <p:bldP spid="25" grpId="0" animBg="1"/>
      <p:bldP spid="58" grpId="0"/>
      <p:bldP spid="59" grpId="0" animBg="1"/>
      <p:bldP spid="60" grpId="0" animBg="1"/>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992C6-D4EC-4194-91CA-1E0873A45841}"/>
              </a:ext>
            </a:extLst>
          </p:cNvPr>
          <p:cNvSpPr>
            <a:spLocks noGrp="1"/>
          </p:cNvSpPr>
          <p:nvPr>
            <p:ph type="title"/>
          </p:nvPr>
        </p:nvSpPr>
        <p:spPr/>
        <p:txBody>
          <a:bodyPr/>
          <a:lstStyle/>
          <a:p>
            <a:pPr>
              <a:lnSpc>
                <a:spcPct val="120000"/>
              </a:lnSpc>
            </a:pPr>
            <a:r>
              <a:rPr lang="en-US" altLang="zh-CN"/>
              <a:t>Empirical Estimation of TPAUC</a:t>
            </a:r>
            <a:endParaRPr lang="zh-CN" altLang="en-US"/>
          </a:p>
        </p:txBody>
      </p:sp>
      <p:pic>
        <p:nvPicPr>
          <p:cNvPr id="39" name="图片 38" descr="\documentclass{article}&#10;\usepackage{amsmath}&#10;\pagestyle{empty}&#10;\begin{document}&#10;&#10;$$&#10;\mathrm{AUC}_{\alpha}^{\beta}\left(f_{\boldsymbol{\theta}}, \mathcal{S}\right)=1-\sum_{i=1}^{n_{+}^{\alpha}} \sum_{j=1}^{n_{-}^{\beta}} \frac{\ell_{0,1}\left(f_{\boldsymbol{\theta}}\left(\boldsymbol{x}_{(i)}^{+}\right)-f\left(\boldsymbol{x}_{(j)}^{-}\right)\right)}{n_{+}^{\alpha} n_{-}^{\beta}}&#10;$$&#10;&#10;&#10;\end{document}" title="IguanaTex Bitmap Display">
            <a:extLst>
              <a:ext uri="{FF2B5EF4-FFF2-40B4-BE49-F238E27FC236}">
                <a16:creationId xmlns:a16="http://schemas.microsoft.com/office/drawing/2014/main" id="{74CF83FD-189A-4678-8611-166E6C140AC6}"/>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2774757" y="1872852"/>
            <a:ext cx="6186750" cy="908946"/>
          </a:xfrm>
          <a:prstGeom prst="rect">
            <a:avLst/>
          </a:prstGeom>
        </p:spPr>
      </p:pic>
      <p:grpSp>
        <p:nvGrpSpPr>
          <p:cNvPr id="3" name="组合 2">
            <a:extLst>
              <a:ext uri="{FF2B5EF4-FFF2-40B4-BE49-F238E27FC236}">
                <a16:creationId xmlns:a16="http://schemas.microsoft.com/office/drawing/2014/main" id="{86022F33-ABD8-4172-84A6-A6584BE7F69F}"/>
              </a:ext>
            </a:extLst>
          </p:cNvPr>
          <p:cNvGrpSpPr/>
          <p:nvPr/>
        </p:nvGrpSpPr>
        <p:grpSpPr>
          <a:xfrm>
            <a:off x="1252355" y="5221627"/>
            <a:ext cx="6438688" cy="878382"/>
            <a:chOff x="1410864" y="5561609"/>
            <a:chExt cx="9445822" cy="878382"/>
          </a:xfrm>
        </p:grpSpPr>
        <p:sp>
          <p:nvSpPr>
            <p:cNvPr id="27" name="文本框 26">
              <a:extLst>
                <a:ext uri="{FF2B5EF4-FFF2-40B4-BE49-F238E27FC236}">
                  <a16:creationId xmlns:a16="http://schemas.microsoft.com/office/drawing/2014/main" id="{0A5BBA1C-A260-4415-9925-32CED3AA663D}"/>
                </a:ext>
              </a:extLst>
            </p:cNvPr>
            <p:cNvSpPr txBox="1"/>
            <p:nvPr/>
          </p:nvSpPr>
          <p:spPr>
            <a:xfrm>
              <a:off x="1410864" y="5561609"/>
              <a:ext cx="9445822" cy="878382"/>
            </a:xfrm>
            <a:prstGeom prst="rect">
              <a:avLst/>
            </a:prstGeom>
            <a:solidFill>
              <a:schemeClr val="accent6">
                <a:lumMod val="20000"/>
                <a:lumOff val="80000"/>
              </a:schemeClr>
            </a:solidFill>
          </p:spPr>
          <p:txBody>
            <a:bodyPr wrap="square" rtlCol="0">
              <a:spAutoFit/>
            </a:bodyPr>
            <a:lstStyle/>
            <a:p>
              <a:pPr marL="285737" indent="-285737" algn="just">
                <a:lnSpc>
                  <a:spcPct val="120000"/>
                </a:lnSpc>
                <a:buFont typeface="Arial" panose="020B0604020202020204" pitchFamily="34" charset="0"/>
                <a:buChar char="•"/>
              </a:pPr>
              <a:r>
                <a:rPr lang="en-US" altLang="zh-CN" sz="2200"/>
                <a:t>       loss is non-differentiable, NP-hard problem</a:t>
              </a:r>
            </a:p>
            <a:p>
              <a:pPr marL="285737" indent="-285737" algn="just">
                <a:lnSpc>
                  <a:spcPct val="120000"/>
                </a:lnSpc>
                <a:buFont typeface="Arial" panose="020B0604020202020204" pitchFamily="34" charset="0"/>
                <a:buChar char="•"/>
              </a:pPr>
              <a:r>
                <a:rPr lang="en-US" altLang="zh-CN" sz="2200"/>
                <a:t>Empirical quantiles are still not decomposable </a:t>
              </a:r>
            </a:p>
          </p:txBody>
        </p:sp>
        <p:pic>
          <p:nvPicPr>
            <p:cNvPr id="31" name="图片 30" descr="\documentclass{article}&#10;\usepackage{amsmath}&#10;\pagestyle{empty}&#10;\begin{document}&#10;&#10;$\ell_{0,1}$&#10;&#10;&#10;\end{document}" title="IguanaTex Bitmap Display">
              <a:extLst>
                <a:ext uri="{FF2B5EF4-FFF2-40B4-BE49-F238E27FC236}">
                  <a16:creationId xmlns:a16="http://schemas.microsoft.com/office/drawing/2014/main" id="{AA113443-854A-4524-A4B8-187900478BA4}"/>
                </a:ext>
              </a:extLst>
            </p:cNvPr>
            <p:cNvPicPr>
              <a:picLocks noChangeAspect="1"/>
            </p:cNvPicPr>
            <p:nvPr>
              <p:custDataLst>
                <p:tags r:id="rId11"/>
              </p:custDataLst>
            </p:nvPr>
          </p:nvPicPr>
          <p:blipFill>
            <a:blip r:embed="rId15">
              <a:extLst>
                <a:ext uri="{28A0092B-C50C-407E-A947-70E740481C1C}">
                  <a14:useLocalDpi xmlns:a14="http://schemas.microsoft.com/office/drawing/2010/main" val="0"/>
                </a:ext>
              </a:extLst>
            </a:blip>
            <a:stretch>
              <a:fillRect/>
            </a:stretch>
          </p:blipFill>
          <p:spPr>
            <a:xfrm>
              <a:off x="2012413" y="5689600"/>
              <a:ext cx="500557" cy="311200"/>
            </a:xfrm>
            <a:prstGeom prst="rect">
              <a:avLst/>
            </a:prstGeom>
          </p:spPr>
        </p:pic>
      </p:grpSp>
      <p:sp>
        <p:nvSpPr>
          <p:cNvPr id="11" name="矩形 10">
            <a:extLst>
              <a:ext uri="{FF2B5EF4-FFF2-40B4-BE49-F238E27FC236}">
                <a16:creationId xmlns:a16="http://schemas.microsoft.com/office/drawing/2014/main" id="{57D09429-11ED-43A3-AECB-CC3508D0A0D2}"/>
              </a:ext>
            </a:extLst>
          </p:cNvPr>
          <p:cNvSpPr/>
          <p:nvPr/>
        </p:nvSpPr>
        <p:spPr>
          <a:xfrm>
            <a:off x="2667000" y="1637293"/>
            <a:ext cx="6750243" cy="1236726"/>
          </a:xfrm>
          <a:prstGeom prst="rect">
            <a:avLst/>
          </a:prstGeom>
          <a:noFill/>
          <a:ln w="28575">
            <a:solidFill>
              <a:schemeClr val="accent5">
                <a:lumMod val="60000"/>
                <a:lumOff val="40000"/>
              </a:schemeClr>
            </a:solid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sp>
        <p:nvSpPr>
          <p:cNvPr id="37" name="curved-up-arrow_20901 1 1">
            <a:extLst>
              <a:ext uri="{FF2B5EF4-FFF2-40B4-BE49-F238E27FC236}">
                <a16:creationId xmlns:a16="http://schemas.microsoft.com/office/drawing/2014/main" id="{0D235AF9-14DD-48EA-9CC3-4A544782D639}"/>
              </a:ext>
            </a:extLst>
          </p:cNvPr>
          <p:cNvSpPr>
            <a:spLocks noChangeAspect="1"/>
          </p:cNvSpPr>
          <p:nvPr/>
        </p:nvSpPr>
        <p:spPr bwMode="auto">
          <a:xfrm rot="1879770" flipV="1">
            <a:off x="9074775" y="3082635"/>
            <a:ext cx="479630" cy="57017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4472C4"/>
          </a:solidFill>
          <a:ln>
            <a:noFill/>
          </a:ln>
        </p:spPr>
        <p:txBody>
          <a:bodyPr/>
          <a:lstStyle/>
          <a:p>
            <a:pPr>
              <a:lnSpc>
                <a:spcPct val="120000"/>
              </a:lnSpc>
            </a:pPr>
            <a:endParaRPr lang="zh-CN" altLang="en-US"/>
          </a:p>
        </p:txBody>
      </p:sp>
      <p:grpSp>
        <p:nvGrpSpPr>
          <p:cNvPr id="13" name="组合 12">
            <a:extLst>
              <a:ext uri="{FF2B5EF4-FFF2-40B4-BE49-F238E27FC236}">
                <a16:creationId xmlns:a16="http://schemas.microsoft.com/office/drawing/2014/main" id="{4A27B165-C41A-49AF-AC66-97CA496EDA9E}"/>
              </a:ext>
            </a:extLst>
          </p:cNvPr>
          <p:cNvGrpSpPr/>
          <p:nvPr/>
        </p:nvGrpSpPr>
        <p:grpSpPr>
          <a:xfrm>
            <a:off x="2200208" y="3207213"/>
            <a:ext cx="7478403" cy="1553147"/>
            <a:chOff x="2400726" y="1857271"/>
            <a:chExt cx="7478403" cy="1553147"/>
          </a:xfrm>
        </p:grpSpPr>
        <p:sp>
          <p:nvSpPr>
            <p:cNvPr id="14" name="矩形 13">
              <a:extLst>
                <a:ext uri="{FF2B5EF4-FFF2-40B4-BE49-F238E27FC236}">
                  <a16:creationId xmlns:a16="http://schemas.microsoft.com/office/drawing/2014/main" id="{EEE6E74D-C84E-4465-BA40-AA3BF2DD09AB}"/>
                </a:ext>
              </a:extLst>
            </p:cNvPr>
            <p:cNvSpPr/>
            <p:nvPr/>
          </p:nvSpPr>
          <p:spPr>
            <a:xfrm>
              <a:off x="7021178" y="3119522"/>
              <a:ext cx="1385896" cy="290896"/>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000000"/>
                </a:solidFill>
              </a:endParaRPr>
            </a:p>
          </p:txBody>
        </p:sp>
        <p:sp>
          <p:nvSpPr>
            <p:cNvPr id="15" name="矩形 14">
              <a:extLst>
                <a:ext uri="{FF2B5EF4-FFF2-40B4-BE49-F238E27FC236}">
                  <a16:creationId xmlns:a16="http://schemas.microsoft.com/office/drawing/2014/main" id="{83BFEA91-8DC5-4BB0-92D0-B198405E1227}"/>
                </a:ext>
              </a:extLst>
            </p:cNvPr>
            <p:cNvSpPr/>
            <p:nvPr/>
          </p:nvSpPr>
          <p:spPr>
            <a:xfrm>
              <a:off x="3610696" y="3100517"/>
              <a:ext cx="1259020" cy="2908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6" name="矩形 15">
              <a:extLst>
                <a:ext uri="{FF2B5EF4-FFF2-40B4-BE49-F238E27FC236}">
                  <a16:creationId xmlns:a16="http://schemas.microsoft.com/office/drawing/2014/main" id="{654E03E1-C8E9-4792-925F-F733101F3D93}"/>
                </a:ext>
              </a:extLst>
            </p:cNvPr>
            <p:cNvSpPr/>
            <p:nvPr/>
          </p:nvSpPr>
          <p:spPr>
            <a:xfrm>
              <a:off x="4073834" y="2465830"/>
              <a:ext cx="340779" cy="3106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文本框 16">
              <a:extLst>
                <a:ext uri="{FF2B5EF4-FFF2-40B4-BE49-F238E27FC236}">
                  <a16:creationId xmlns:a16="http://schemas.microsoft.com/office/drawing/2014/main" id="{AA7A28FA-E470-46EF-B129-3DE893AF4162}"/>
                </a:ext>
              </a:extLst>
            </p:cNvPr>
            <p:cNvSpPr txBox="1"/>
            <p:nvPr/>
          </p:nvSpPr>
          <p:spPr>
            <a:xfrm>
              <a:off x="3994328" y="2319186"/>
              <a:ext cx="497252" cy="584775"/>
            </a:xfrm>
            <a:prstGeom prst="rect">
              <a:avLst/>
            </a:prstGeom>
            <a:noFill/>
          </p:spPr>
          <p:txBody>
            <a:bodyPr wrap="square" rtlCol="0">
              <a:spAutoFit/>
            </a:bodyPr>
            <a:lstStyle/>
            <a:p>
              <a:r>
                <a:rPr lang="en-US" altLang="zh-CN" sz="3200" b="1">
                  <a:solidFill>
                    <a:srgbClr val="DB665D"/>
                  </a:solidFill>
                  <a:latin typeface="+mj-ea"/>
                  <a:ea typeface="+mj-ea"/>
                </a:rPr>
                <a:t>+</a:t>
              </a:r>
              <a:endParaRPr lang="zh-CN" altLang="en-US" sz="2400" b="1">
                <a:solidFill>
                  <a:srgbClr val="DB665D"/>
                </a:solidFill>
                <a:latin typeface="+mj-ea"/>
                <a:ea typeface="+mj-ea"/>
              </a:endParaRPr>
            </a:p>
          </p:txBody>
        </p:sp>
        <p:sp>
          <p:nvSpPr>
            <p:cNvPr id="18" name="矩形 17">
              <a:extLst>
                <a:ext uri="{FF2B5EF4-FFF2-40B4-BE49-F238E27FC236}">
                  <a16:creationId xmlns:a16="http://schemas.microsoft.com/office/drawing/2014/main" id="{F16EFCF7-31AD-46DE-89EA-44EFD7ECD13E}"/>
                </a:ext>
              </a:extLst>
            </p:cNvPr>
            <p:cNvSpPr/>
            <p:nvPr/>
          </p:nvSpPr>
          <p:spPr>
            <a:xfrm>
              <a:off x="6873173" y="2467141"/>
              <a:ext cx="340779" cy="310694"/>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9" name="矩形 18">
              <a:extLst>
                <a:ext uri="{FF2B5EF4-FFF2-40B4-BE49-F238E27FC236}">
                  <a16:creationId xmlns:a16="http://schemas.microsoft.com/office/drawing/2014/main" id="{CA1542F8-E6EC-4269-ADA1-2C996DC1CDE2}"/>
                </a:ext>
              </a:extLst>
            </p:cNvPr>
            <p:cNvSpPr/>
            <p:nvPr/>
          </p:nvSpPr>
          <p:spPr>
            <a:xfrm>
              <a:off x="7325212" y="2467141"/>
              <a:ext cx="340779" cy="310694"/>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0" name="矩形 19">
              <a:extLst>
                <a:ext uri="{FF2B5EF4-FFF2-40B4-BE49-F238E27FC236}">
                  <a16:creationId xmlns:a16="http://schemas.microsoft.com/office/drawing/2014/main" id="{575FE651-AE7F-4056-9C5F-1DEF0792394F}"/>
                </a:ext>
              </a:extLst>
            </p:cNvPr>
            <p:cNvSpPr/>
            <p:nvPr/>
          </p:nvSpPr>
          <p:spPr>
            <a:xfrm>
              <a:off x="8055952" y="2467141"/>
              <a:ext cx="340779" cy="310694"/>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1" name="文本框 20">
              <a:extLst>
                <a:ext uri="{FF2B5EF4-FFF2-40B4-BE49-F238E27FC236}">
                  <a16:creationId xmlns:a16="http://schemas.microsoft.com/office/drawing/2014/main" id="{063D89A2-1135-42A5-8E01-1FDB3987EE42}"/>
                </a:ext>
              </a:extLst>
            </p:cNvPr>
            <p:cNvSpPr txBox="1"/>
            <p:nvPr/>
          </p:nvSpPr>
          <p:spPr>
            <a:xfrm>
              <a:off x="6863280" y="2319186"/>
              <a:ext cx="364202" cy="584775"/>
            </a:xfrm>
            <a:prstGeom prst="rect">
              <a:avLst/>
            </a:prstGeom>
            <a:noFill/>
          </p:spPr>
          <p:txBody>
            <a:bodyPr wrap="none" rtlCol="0">
              <a:spAutoFit/>
            </a:bodyPr>
            <a:lstStyle/>
            <a:p>
              <a:r>
                <a:rPr lang="en-US" altLang="zh-CN" sz="3200" b="1">
                  <a:solidFill>
                    <a:srgbClr val="68A5F3"/>
                  </a:solidFill>
                  <a:latin typeface="+mj-ea"/>
                  <a:ea typeface="+mj-ea"/>
                </a:rPr>
                <a:t>-</a:t>
              </a:r>
              <a:endParaRPr lang="zh-CN" altLang="en-US" sz="2400" b="1">
                <a:solidFill>
                  <a:srgbClr val="68A5F3"/>
                </a:solidFill>
                <a:latin typeface="+mj-ea"/>
                <a:ea typeface="+mj-ea"/>
              </a:endParaRPr>
            </a:p>
          </p:txBody>
        </p:sp>
        <p:sp>
          <p:nvSpPr>
            <p:cNvPr id="22" name="矩形 21">
              <a:extLst>
                <a:ext uri="{FF2B5EF4-FFF2-40B4-BE49-F238E27FC236}">
                  <a16:creationId xmlns:a16="http://schemas.microsoft.com/office/drawing/2014/main" id="{19624AC9-6F0F-4915-B2C3-96C1F0F60AA7}"/>
                </a:ext>
              </a:extLst>
            </p:cNvPr>
            <p:cNvSpPr/>
            <p:nvPr/>
          </p:nvSpPr>
          <p:spPr>
            <a:xfrm>
              <a:off x="3298890" y="2467938"/>
              <a:ext cx="340779" cy="3106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文本框 22">
              <a:extLst>
                <a:ext uri="{FF2B5EF4-FFF2-40B4-BE49-F238E27FC236}">
                  <a16:creationId xmlns:a16="http://schemas.microsoft.com/office/drawing/2014/main" id="{19B4EB4C-355F-4202-A4D6-7E7D6FB8A777}"/>
                </a:ext>
              </a:extLst>
            </p:cNvPr>
            <p:cNvSpPr txBox="1"/>
            <p:nvPr/>
          </p:nvSpPr>
          <p:spPr>
            <a:xfrm>
              <a:off x="3225952" y="2319186"/>
              <a:ext cx="497252" cy="584775"/>
            </a:xfrm>
            <a:prstGeom prst="rect">
              <a:avLst/>
            </a:prstGeom>
            <a:noFill/>
          </p:spPr>
          <p:txBody>
            <a:bodyPr wrap="square" rtlCol="0">
              <a:spAutoFit/>
            </a:bodyPr>
            <a:lstStyle/>
            <a:p>
              <a:r>
                <a:rPr lang="en-US" altLang="zh-CN" sz="3200" b="1">
                  <a:solidFill>
                    <a:srgbClr val="DB665D"/>
                  </a:solidFill>
                  <a:latin typeface="+mj-ea"/>
                  <a:ea typeface="+mj-ea"/>
                </a:rPr>
                <a:t>+</a:t>
              </a:r>
              <a:endParaRPr lang="zh-CN" altLang="en-US" sz="2400" b="1">
                <a:solidFill>
                  <a:srgbClr val="DB665D"/>
                </a:solidFill>
                <a:latin typeface="+mj-ea"/>
                <a:ea typeface="+mj-ea"/>
              </a:endParaRPr>
            </a:p>
          </p:txBody>
        </p:sp>
        <p:sp>
          <p:nvSpPr>
            <p:cNvPr id="24" name="文本框 23">
              <a:extLst>
                <a:ext uri="{FF2B5EF4-FFF2-40B4-BE49-F238E27FC236}">
                  <a16:creationId xmlns:a16="http://schemas.microsoft.com/office/drawing/2014/main" id="{C8567083-7194-4647-ADFD-F11A354393E5}"/>
                </a:ext>
              </a:extLst>
            </p:cNvPr>
            <p:cNvSpPr txBox="1"/>
            <p:nvPr/>
          </p:nvSpPr>
          <p:spPr>
            <a:xfrm>
              <a:off x="7626674" y="2319186"/>
              <a:ext cx="497252" cy="584775"/>
            </a:xfrm>
            <a:prstGeom prst="rect">
              <a:avLst/>
            </a:prstGeom>
            <a:noFill/>
          </p:spPr>
          <p:txBody>
            <a:bodyPr wrap="square" rtlCol="0">
              <a:spAutoFit/>
            </a:bodyPr>
            <a:lstStyle/>
            <a:p>
              <a:r>
                <a:rPr lang="en-US" altLang="zh-CN" sz="3200" b="1">
                  <a:solidFill>
                    <a:srgbClr val="DB665D"/>
                  </a:solidFill>
                  <a:latin typeface="+mj-ea"/>
                  <a:ea typeface="+mj-ea"/>
                </a:rPr>
                <a:t>+</a:t>
              </a:r>
              <a:endParaRPr lang="zh-CN" altLang="en-US" sz="2400" b="1">
                <a:solidFill>
                  <a:srgbClr val="DB665D"/>
                </a:solidFill>
                <a:latin typeface="+mj-ea"/>
                <a:ea typeface="+mj-ea"/>
              </a:endParaRPr>
            </a:p>
          </p:txBody>
        </p:sp>
        <p:cxnSp>
          <p:nvCxnSpPr>
            <p:cNvPr id="25" name="直接箭头连接符 24">
              <a:extLst>
                <a:ext uri="{FF2B5EF4-FFF2-40B4-BE49-F238E27FC236}">
                  <a16:creationId xmlns:a16="http://schemas.microsoft.com/office/drawing/2014/main" id="{9FBD4F79-166B-4F65-A369-BC5E32265C40}"/>
                </a:ext>
              </a:extLst>
            </p:cNvPr>
            <p:cNvCxnSpPr>
              <a:cxnSpLocks/>
            </p:cNvCxnSpPr>
            <p:nvPr/>
          </p:nvCxnSpPr>
          <p:spPr>
            <a:xfrm>
              <a:off x="2400726" y="2789532"/>
              <a:ext cx="7200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459716D9-B9F1-4515-9B43-23EF40D472FF}"/>
                </a:ext>
              </a:extLst>
            </p:cNvPr>
            <p:cNvSpPr txBox="1"/>
            <p:nvPr/>
          </p:nvSpPr>
          <p:spPr>
            <a:xfrm>
              <a:off x="8381664" y="2319186"/>
              <a:ext cx="497252" cy="584775"/>
            </a:xfrm>
            <a:prstGeom prst="rect">
              <a:avLst/>
            </a:prstGeom>
            <a:noFill/>
          </p:spPr>
          <p:txBody>
            <a:bodyPr wrap="none" rtlCol="0">
              <a:spAutoFit/>
            </a:bodyPr>
            <a:lstStyle/>
            <a:p>
              <a:r>
                <a:rPr lang="en-US" altLang="zh-CN" sz="3200" b="1">
                  <a:solidFill>
                    <a:srgbClr val="DB665D"/>
                  </a:solidFill>
                  <a:latin typeface="+mj-ea"/>
                  <a:ea typeface="+mj-ea"/>
                </a:rPr>
                <a:t>+</a:t>
              </a:r>
              <a:endParaRPr lang="zh-CN" altLang="en-US" sz="2400" b="1">
                <a:solidFill>
                  <a:srgbClr val="DB665D"/>
                </a:solidFill>
                <a:latin typeface="+mj-ea"/>
                <a:ea typeface="+mj-ea"/>
              </a:endParaRPr>
            </a:p>
          </p:txBody>
        </p:sp>
        <p:sp>
          <p:nvSpPr>
            <p:cNvPr id="28" name="文本框 27">
              <a:extLst>
                <a:ext uri="{FF2B5EF4-FFF2-40B4-BE49-F238E27FC236}">
                  <a16:creationId xmlns:a16="http://schemas.microsoft.com/office/drawing/2014/main" id="{3D9D297A-6B98-4FF9-8FFF-4889A6B9156B}"/>
                </a:ext>
              </a:extLst>
            </p:cNvPr>
            <p:cNvSpPr txBox="1"/>
            <p:nvPr/>
          </p:nvSpPr>
          <p:spPr>
            <a:xfrm>
              <a:off x="2820198" y="2319186"/>
              <a:ext cx="364202" cy="584775"/>
            </a:xfrm>
            <a:prstGeom prst="rect">
              <a:avLst/>
            </a:prstGeom>
            <a:noFill/>
          </p:spPr>
          <p:txBody>
            <a:bodyPr wrap="none" rtlCol="0">
              <a:spAutoFit/>
            </a:bodyPr>
            <a:lstStyle/>
            <a:p>
              <a:r>
                <a:rPr lang="en-US" altLang="zh-CN" sz="3200" b="1">
                  <a:solidFill>
                    <a:srgbClr val="68A5F3">
                      <a:alpha val="77000"/>
                    </a:srgbClr>
                  </a:solidFill>
                  <a:latin typeface="+mj-ea"/>
                  <a:ea typeface="+mj-ea"/>
                </a:rPr>
                <a:t>-</a:t>
              </a:r>
              <a:endParaRPr lang="zh-CN" altLang="en-US" sz="2400" b="1">
                <a:solidFill>
                  <a:srgbClr val="68A5F3">
                    <a:alpha val="77000"/>
                  </a:srgbClr>
                </a:solidFill>
                <a:latin typeface="+mj-ea"/>
                <a:ea typeface="+mj-ea"/>
              </a:endParaRPr>
            </a:p>
          </p:txBody>
        </p:sp>
        <p:sp>
          <p:nvSpPr>
            <p:cNvPr id="29" name="文本框 28">
              <a:extLst>
                <a:ext uri="{FF2B5EF4-FFF2-40B4-BE49-F238E27FC236}">
                  <a16:creationId xmlns:a16="http://schemas.microsoft.com/office/drawing/2014/main" id="{11D2E414-1942-411A-8A9B-8606514CBEE8}"/>
                </a:ext>
              </a:extLst>
            </p:cNvPr>
            <p:cNvSpPr txBox="1"/>
            <p:nvPr/>
          </p:nvSpPr>
          <p:spPr>
            <a:xfrm>
              <a:off x="3664748" y="2319186"/>
              <a:ext cx="364202" cy="584775"/>
            </a:xfrm>
            <a:prstGeom prst="rect">
              <a:avLst/>
            </a:prstGeom>
            <a:noFill/>
          </p:spPr>
          <p:txBody>
            <a:bodyPr wrap="none" rtlCol="0">
              <a:spAutoFit/>
            </a:bodyPr>
            <a:lstStyle/>
            <a:p>
              <a:r>
                <a:rPr lang="en-US" altLang="zh-CN" sz="3200" b="1">
                  <a:solidFill>
                    <a:srgbClr val="68A5F3"/>
                  </a:solidFill>
                  <a:latin typeface="+mj-ea"/>
                  <a:ea typeface="+mj-ea"/>
                </a:rPr>
                <a:t>-</a:t>
              </a:r>
              <a:endParaRPr lang="zh-CN" altLang="en-US" sz="2400" b="1">
                <a:solidFill>
                  <a:srgbClr val="68A5F3"/>
                </a:solidFill>
                <a:latin typeface="+mj-ea"/>
                <a:ea typeface="+mj-ea"/>
              </a:endParaRPr>
            </a:p>
          </p:txBody>
        </p:sp>
        <p:sp>
          <p:nvSpPr>
            <p:cNvPr id="30" name="文本框 29">
              <a:extLst>
                <a:ext uri="{FF2B5EF4-FFF2-40B4-BE49-F238E27FC236}">
                  <a16:creationId xmlns:a16="http://schemas.microsoft.com/office/drawing/2014/main" id="{7D1CF583-1C14-4A98-B521-FEE45B9E13D4}"/>
                </a:ext>
              </a:extLst>
            </p:cNvPr>
            <p:cNvSpPr txBox="1"/>
            <p:nvPr/>
          </p:nvSpPr>
          <p:spPr>
            <a:xfrm>
              <a:off x="4536157" y="2319186"/>
              <a:ext cx="364202" cy="584775"/>
            </a:xfrm>
            <a:prstGeom prst="rect">
              <a:avLst/>
            </a:prstGeom>
            <a:noFill/>
          </p:spPr>
          <p:txBody>
            <a:bodyPr wrap="none" rtlCol="0">
              <a:spAutoFit/>
            </a:bodyPr>
            <a:lstStyle/>
            <a:p>
              <a:r>
                <a:rPr lang="en-US" altLang="zh-CN" sz="3200" b="1">
                  <a:solidFill>
                    <a:srgbClr val="68A5F3"/>
                  </a:solidFill>
                  <a:latin typeface="+mj-ea"/>
                  <a:ea typeface="+mj-ea"/>
                </a:rPr>
                <a:t>-</a:t>
              </a:r>
              <a:endParaRPr lang="zh-CN" altLang="en-US" sz="2400" b="1">
                <a:solidFill>
                  <a:srgbClr val="68A5F3"/>
                </a:solidFill>
                <a:latin typeface="+mj-ea"/>
                <a:ea typeface="+mj-ea"/>
              </a:endParaRPr>
            </a:p>
          </p:txBody>
        </p:sp>
        <p:sp>
          <p:nvSpPr>
            <p:cNvPr id="32" name="文本框 31">
              <a:extLst>
                <a:ext uri="{FF2B5EF4-FFF2-40B4-BE49-F238E27FC236}">
                  <a16:creationId xmlns:a16="http://schemas.microsoft.com/office/drawing/2014/main" id="{20210856-56FD-4D70-9268-27A50B222F39}"/>
                </a:ext>
              </a:extLst>
            </p:cNvPr>
            <p:cNvSpPr txBox="1"/>
            <p:nvPr/>
          </p:nvSpPr>
          <p:spPr>
            <a:xfrm>
              <a:off x="8050070" y="2319186"/>
              <a:ext cx="364202" cy="584775"/>
            </a:xfrm>
            <a:prstGeom prst="rect">
              <a:avLst/>
            </a:prstGeom>
            <a:noFill/>
          </p:spPr>
          <p:txBody>
            <a:bodyPr wrap="none" rtlCol="0">
              <a:spAutoFit/>
            </a:bodyPr>
            <a:lstStyle/>
            <a:p>
              <a:r>
                <a:rPr lang="en-US" altLang="zh-CN" sz="3200" b="1">
                  <a:solidFill>
                    <a:srgbClr val="68A5F3"/>
                  </a:solidFill>
                  <a:latin typeface="+mj-ea"/>
                  <a:ea typeface="+mj-ea"/>
                </a:rPr>
                <a:t>-</a:t>
              </a:r>
              <a:endParaRPr lang="zh-CN" altLang="en-US" sz="2400" b="1">
                <a:solidFill>
                  <a:srgbClr val="68A5F3"/>
                </a:solidFill>
                <a:latin typeface="+mj-ea"/>
                <a:ea typeface="+mj-ea"/>
              </a:endParaRPr>
            </a:p>
          </p:txBody>
        </p:sp>
        <p:sp>
          <p:nvSpPr>
            <p:cNvPr id="33" name="文本框 32">
              <a:extLst>
                <a:ext uri="{FF2B5EF4-FFF2-40B4-BE49-F238E27FC236}">
                  <a16:creationId xmlns:a16="http://schemas.microsoft.com/office/drawing/2014/main" id="{73611F29-6BCE-4630-B057-23C206B3CE6F}"/>
                </a:ext>
              </a:extLst>
            </p:cNvPr>
            <p:cNvSpPr txBox="1"/>
            <p:nvPr/>
          </p:nvSpPr>
          <p:spPr>
            <a:xfrm>
              <a:off x="6390642" y="2319186"/>
              <a:ext cx="497252" cy="584775"/>
            </a:xfrm>
            <a:prstGeom prst="rect">
              <a:avLst/>
            </a:prstGeom>
            <a:noFill/>
          </p:spPr>
          <p:txBody>
            <a:bodyPr wrap="square" rtlCol="0">
              <a:spAutoFit/>
            </a:bodyPr>
            <a:lstStyle/>
            <a:p>
              <a:r>
                <a:rPr lang="en-US" altLang="zh-CN" sz="3200" b="1">
                  <a:solidFill>
                    <a:srgbClr val="DB665D"/>
                  </a:solidFill>
                  <a:latin typeface="+mj-ea"/>
                  <a:ea typeface="+mj-ea"/>
                </a:rPr>
                <a:t>+</a:t>
              </a:r>
              <a:endParaRPr lang="zh-CN" altLang="en-US" sz="2400" b="1">
                <a:solidFill>
                  <a:srgbClr val="DB665D"/>
                </a:solidFill>
                <a:latin typeface="+mj-ea"/>
                <a:ea typeface="+mj-ea"/>
              </a:endParaRPr>
            </a:p>
          </p:txBody>
        </p:sp>
        <p:sp>
          <p:nvSpPr>
            <p:cNvPr id="34" name="文本框 33">
              <a:extLst>
                <a:ext uri="{FF2B5EF4-FFF2-40B4-BE49-F238E27FC236}">
                  <a16:creationId xmlns:a16="http://schemas.microsoft.com/office/drawing/2014/main" id="{95B9179D-BC91-4CD5-A01F-9EBE9CF7C09D}"/>
                </a:ext>
              </a:extLst>
            </p:cNvPr>
            <p:cNvSpPr txBox="1"/>
            <p:nvPr/>
          </p:nvSpPr>
          <p:spPr>
            <a:xfrm>
              <a:off x="7321673" y="2319186"/>
              <a:ext cx="364202" cy="584775"/>
            </a:xfrm>
            <a:prstGeom prst="rect">
              <a:avLst/>
            </a:prstGeom>
            <a:noFill/>
          </p:spPr>
          <p:txBody>
            <a:bodyPr wrap="square" rtlCol="0">
              <a:spAutoFit/>
            </a:bodyPr>
            <a:lstStyle/>
            <a:p>
              <a:r>
                <a:rPr lang="en-US" altLang="zh-CN" sz="3200" b="1">
                  <a:solidFill>
                    <a:srgbClr val="68A5F3"/>
                  </a:solidFill>
                  <a:latin typeface="+mj-ea"/>
                  <a:ea typeface="+mj-ea"/>
                </a:rPr>
                <a:t>-</a:t>
              </a:r>
              <a:endParaRPr lang="zh-CN" altLang="en-US" sz="2400" b="1">
                <a:solidFill>
                  <a:srgbClr val="68A5F3"/>
                </a:solidFill>
                <a:latin typeface="+mj-ea"/>
                <a:ea typeface="+mj-ea"/>
              </a:endParaRPr>
            </a:p>
          </p:txBody>
        </p:sp>
        <p:sp>
          <p:nvSpPr>
            <p:cNvPr id="35" name="文本框 34">
              <a:extLst>
                <a:ext uri="{FF2B5EF4-FFF2-40B4-BE49-F238E27FC236}">
                  <a16:creationId xmlns:a16="http://schemas.microsoft.com/office/drawing/2014/main" id="{C33DC901-B930-422E-AD4E-CB7AFEA62371}"/>
                </a:ext>
              </a:extLst>
            </p:cNvPr>
            <p:cNvSpPr txBox="1"/>
            <p:nvPr/>
          </p:nvSpPr>
          <p:spPr>
            <a:xfrm>
              <a:off x="4851308" y="2319186"/>
              <a:ext cx="364202" cy="584775"/>
            </a:xfrm>
            <a:prstGeom prst="rect">
              <a:avLst/>
            </a:prstGeom>
            <a:noFill/>
          </p:spPr>
          <p:txBody>
            <a:bodyPr wrap="none" rtlCol="0">
              <a:spAutoFit/>
            </a:bodyPr>
            <a:lstStyle/>
            <a:p>
              <a:r>
                <a:rPr lang="en-US" altLang="zh-CN" sz="3200" b="1">
                  <a:solidFill>
                    <a:srgbClr val="68A5F3"/>
                  </a:solidFill>
                  <a:latin typeface="+mj-ea"/>
                  <a:ea typeface="+mj-ea"/>
                </a:rPr>
                <a:t>-</a:t>
              </a:r>
              <a:endParaRPr lang="zh-CN" altLang="en-US" sz="2400" b="1">
                <a:solidFill>
                  <a:srgbClr val="68A5F3"/>
                </a:solidFill>
                <a:latin typeface="+mj-ea"/>
                <a:ea typeface="+mj-ea"/>
              </a:endParaRPr>
            </a:p>
          </p:txBody>
        </p:sp>
        <p:sp>
          <p:nvSpPr>
            <p:cNvPr id="36" name="文本框 35">
              <a:extLst>
                <a:ext uri="{FF2B5EF4-FFF2-40B4-BE49-F238E27FC236}">
                  <a16:creationId xmlns:a16="http://schemas.microsoft.com/office/drawing/2014/main" id="{4D84B338-E31F-41AF-A962-851C7DC34181}"/>
                </a:ext>
              </a:extLst>
            </p:cNvPr>
            <p:cNvSpPr txBox="1"/>
            <p:nvPr/>
          </p:nvSpPr>
          <p:spPr>
            <a:xfrm>
              <a:off x="5590574" y="2367132"/>
              <a:ext cx="431528" cy="400110"/>
            </a:xfrm>
            <a:prstGeom prst="rect">
              <a:avLst/>
            </a:prstGeom>
            <a:noFill/>
          </p:spPr>
          <p:txBody>
            <a:bodyPr wrap="none" rtlCol="0">
              <a:spAutoFit/>
            </a:bodyPr>
            <a:lstStyle/>
            <a:p>
              <a:r>
                <a:rPr lang="en-US" altLang="zh-CN" sz="2000" b="1">
                  <a:latin typeface="+mj-ea"/>
                  <a:ea typeface="+mj-ea"/>
                </a:rPr>
                <a:t>…</a:t>
              </a:r>
              <a:endParaRPr lang="zh-CN" altLang="en-US" sz="1600" b="1">
                <a:latin typeface="+mj-ea"/>
                <a:ea typeface="+mj-ea"/>
              </a:endParaRPr>
            </a:p>
          </p:txBody>
        </p:sp>
        <p:pic>
          <p:nvPicPr>
            <p:cNvPr id="38" name="图片 37" descr="\documentclass{article}&#10;\usepackage{amsmath}&#10;\pagestyle{empty}&#10;\begin{document}&#10;&#10;$$&#10;\boldsymbol{x}_{(j)}^{-}&#10;$$&#10;&#10;&#10;\end{document}" title="IguanaTex Bitmap Display">
              <a:extLst>
                <a:ext uri="{FF2B5EF4-FFF2-40B4-BE49-F238E27FC236}">
                  <a16:creationId xmlns:a16="http://schemas.microsoft.com/office/drawing/2014/main" id="{40E97DD9-ECBB-4C0D-AABF-E0B2C774A432}"/>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7471351" y="1909810"/>
              <a:ext cx="344469" cy="254315"/>
            </a:xfrm>
            <a:prstGeom prst="rect">
              <a:avLst/>
            </a:prstGeom>
          </p:spPr>
        </p:pic>
        <p:pic>
          <p:nvPicPr>
            <p:cNvPr id="40" name="图片 39" descr="\documentclass{article}&#10;\usepackage{amsmath}&#10;\pagestyle{empty}&#10;\begin{document}&#10;&#10;$$&#10;n_{+}^{\alpha}=\left\lfloor n_{+} \cdot \alpha\right\rfloor&#10;$$&#10;&#10;&#10;\end{document}" title="IguanaTex Bitmap Display">
              <a:extLst>
                <a:ext uri="{FF2B5EF4-FFF2-40B4-BE49-F238E27FC236}">
                  <a16:creationId xmlns:a16="http://schemas.microsoft.com/office/drawing/2014/main" id="{D98704ED-B795-4ED8-A8C9-4C4ED85B264F}"/>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3634232" y="3115032"/>
              <a:ext cx="1211948" cy="263675"/>
            </a:xfrm>
            <a:prstGeom prst="rect">
              <a:avLst/>
            </a:prstGeom>
          </p:spPr>
        </p:pic>
        <p:pic>
          <p:nvPicPr>
            <p:cNvPr id="41" name="图片 40" descr="\documentclass{article}&#10;\usepackage{amsmath}&#10;\pagestyle{empty}&#10;\begin{document}&#10;$$&#10;n_{-}^{\beta}=\left\lfloor n_{-} \cdot \beta\right\rfloor&#10;$$&#10;&#10;&#10;&#10;\end{document}" title="IguanaTex Bitmap Display">
              <a:extLst>
                <a:ext uri="{FF2B5EF4-FFF2-40B4-BE49-F238E27FC236}">
                  <a16:creationId xmlns:a16="http://schemas.microsoft.com/office/drawing/2014/main" id="{E2ED8550-8B0D-4375-BC5C-084DEC6D17AC}"/>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7048551" y="3128632"/>
              <a:ext cx="1333266" cy="278331"/>
            </a:xfrm>
            <a:prstGeom prst="rect">
              <a:avLst/>
            </a:prstGeom>
          </p:spPr>
        </p:pic>
        <p:sp>
          <p:nvSpPr>
            <p:cNvPr id="42" name="文本框 41">
              <a:extLst>
                <a:ext uri="{FF2B5EF4-FFF2-40B4-BE49-F238E27FC236}">
                  <a16:creationId xmlns:a16="http://schemas.microsoft.com/office/drawing/2014/main" id="{94D17BA1-53D1-4CE5-BDC7-126BC0E9ED5D}"/>
                </a:ext>
              </a:extLst>
            </p:cNvPr>
            <p:cNvSpPr txBox="1"/>
            <p:nvPr/>
          </p:nvSpPr>
          <p:spPr>
            <a:xfrm>
              <a:off x="8793940" y="2319185"/>
              <a:ext cx="497252" cy="584775"/>
            </a:xfrm>
            <a:prstGeom prst="rect">
              <a:avLst/>
            </a:prstGeom>
            <a:noFill/>
          </p:spPr>
          <p:txBody>
            <a:bodyPr wrap="none" rtlCol="0">
              <a:spAutoFit/>
            </a:bodyPr>
            <a:lstStyle/>
            <a:p>
              <a:r>
                <a:rPr lang="en-US" altLang="zh-CN" sz="3200" b="1">
                  <a:solidFill>
                    <a:srgbClr val="DB665D"/>
                  </a:solidFill>
                  <a:latin typeface="+mj-ea"/>
                  <a:ea typeface="+mj-ea"/>
                </a:rPr>
                <a:t>+</a:t>
              </a:r>
              <a:endParaRPr lang="zh-CN" altLang="en-US" sz="2400" b="1">
                <a:solidFill>
                  <a:srgbClr val="DB665D"/>
                </a:solidFill>
                <a:latin typeface="+mj-ea"/>
                <a:ea typeface="+mj-ea"/>
              </a:endParaRPr>
            </a:p>
          </p:txBody>
        </p:sp>
        <p:sp>
          <p:nvSpPr>
            <p:cNvPr id="43" name="curved-up-arrow_20901 2 1">
              <a:extLst>
                <a:ext uri="{FF2B5EF4-FFF2-40B4-BE49-F238E27FC236}">
                  <a16:creationId xmlns:a16="http://schemas.microsoft.com/office/drawing/2014/main" id="{0D607129-5B60-42FA-8907-C09BD0FB3F37}"/>
                </a:ext>
              </a:extLst>
            </p:cNvPr>
            <p:cNvSpPr>
              <a:spLocks noChangeAspect="1"/>
            </p:cNvSpPr>
            <p:nvPr/>
          </p:nvSpPr>
          <p:spPr bwMode="auto">
            <a:xfrm rot="8353327" flipH="1" flipV="1">
              <a:off x="4106543" y="2116894"/>
              <a:ext cx="226716" cy="269516"/>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FBE5D6"/>
            </a:solidFill>
            <a:ln>
              <a:noFill/>
            </a:ln>
          </p:spPr>
          <p:txBody>
            <a:bodyPr/>
            <a:lstStyle/>
            <a:p>
              <a:pPr>
                <a:lnSpc>
                  <a:spcPct val="120000"/>
                </a:lnSpc>
              </a:pPr>
              <a:endParaRPr lang="zh-CN" altLang="en-US"/>
            </a:p>
          </p:txBody>
        </p:sp>
        <p:sp>
          <p:nvSpPr>
            <p:cNvPr id="44" name="curved-up-arrow_20901 2 2">
              <a:extLst>
                <a:ext uri="{FF2B5EF4-FFF2-40B4-BE49-F238E27FC236}">
                  <a16:creationId xmlns:a16="http://schemas.microsoft.com/office/drawing/2014/main" id="{03DDACC0-E8F5-4B04-94D4-05C88F758370}"/>
                </a:ext>
              </a:extLst>
            </p:cNvPr>
            <p:cNvSpPr>
              <a:spLocks noChangeAspect="1"/>
            </p:cNvSpPr>
            <p:nvPr/>
          </p:nvSpPr>
          <p:spPr bwMode="auto">
            <a:xfrm rot="13074314" flipV="1">
              <a:off x="3505269" y="2117663"/>
              <a:ext cx="224588" cy="269514"/>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FBE5D6"/>
            </a:solidFill>
            <a:ln>
              <a:noFill/>
            </a:ln>
          </p:spPr>
          <p:txBody>
            <a:bodyPr/>
            <a:lstStyle/>
            <a:p>
              <a:pPr>
                <a:lnSpc>
                  <a:spcPct val="120000"/>
                </a:lnSpc>
              </a:pPr>
              <a:endParaRPr lang="zh-CN" altLang="en-US"/>
            </a:p>
          </p:txBody>
        </p:sp>
        <p:pic>
          <p:nvPicPr>
            <p:cNvPr id="45" name="图片 44" descr="\documentclass{article}&#10;\usepackage{amsmath}&#10;\pagestyle{empty}&#10;\begin{document}&#10;&#10;$$&#10;\boldsymbol{x}_{(i)}^{+}&#10;$$&#10;&#10;&#10;\end{document}" title="IguanaTex Bitmap Display">
              <a:extLst>
                <a:ext uri="{FF2B5EF4-FFF2-40B4-BE49-F238E27FC236}">
                  <a16:creationId xmlns:a16="http://schemas.microsoft.com/office/drawing/2014/main" id="{CA9FEF99-817E-4D9F-BB77-A928CD095DBA}"/>
                </a:ext>
              </a:extLst>
            </p:cNvPr>
            <p:cNvPicPr>
              <a:picLocks noChangeAspect="1"/>
            </p:cNvPicPr>
            <p:nvPr>
              <p:custDataLst>
                <p:tags r:id="rId9"/>
              </p:custDataLst>
            </p:nvPr>
          </p:nvPicPr>
          <p:blipFill>
            <a:blip r:embed="rId19">
              <a:extLst>
                <a:ext uri="{28A0092B-C50C-407E-A947-70E740481C1C}">
                  <a14:useLocalDpi xmlns:a14="http://schemas.microsoft.com/office/drawing/2010/main" val="0"/>
                </a:ext>
              </a:extLst>
            </a:blip>
            <a:stretch>
              <a:fillRect/>
            </a:stretch>
          </p:blipFill>
          <p:spPr>
            <a:xfrm>
              <a:off x="3736072" y="1857271"/>
              <a:ext cx="327796" cy="310187"/>
            </a:xfrm>
            <a:prstGeom prst="rect">
              <a:avLst/>
            </a:prstGeom>
          </p:spPr>
        </p:pic>
        <p:sp>
          <p:nvSpPr>
            <p:cNvPr id="46" name="curved-up-arrow_20901 1 2">
              <a:extLst>
                <a:ext uri="{FF2B5EF4-FFF2-40B4-BE49-F238E27FC236}">
                  <a16:creationId xmlns:a16="http://schemas.microsoft.com/office/drawing/2014/main" id="{1727DE7C-BAE7-410B-AF71-DDE8ED100251}"/>
                </a:ext>
              </a:extLst>
            </p:cNvPr>
            <p:cNvSpPr>
              <a:spLocks noChangeAspect="1"/>
            </p:cNvSpPr>
            <p:nvPr/>
          </p:nvSpPr>
          <p:spPr bwMode="auto">
            <a:xfrm rot="337328">
              <a:off x="7467134" y="2199722"/>
              <a:ext cx="212862" cy="253046"/>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DEEBF7"/>
            </a:solidFill>
            <a:ln>
              <a:noFill/>
            </a:ln>
          </p:spPr>
          <p:txBody>
            <a:bodyPr/>
            <a:lstStyle/>
            <a:p>
              <a:pPr>
                <a:lnSpc>
                  <a:spcPct val="120000"/>
                </a:lnSpc>
              </a:pPr>
              <a:endParaRPr lang="zh-CN" altLang="en-US"/>
            </a:p>
          </p:txBody>
        </p:sp>
        <p:sp>
          <p:nvSpPr>
            <p:cNvPr id="47" name="curved-up-arrow_20901 1 3">
              <a:extLst>
                <a:ext uri="{FF2B5EF4-FFF2-40B4-BE49-F238E27FC236}">
                  <a16:creationId xmlns:a16="http://schemas.microsoft.com/office/drawing/2014/main" id="{8762AF8E-4311-4DE2-BC77-D722B797B3BA}"/>
                </a:ext>
              </a:extLst>
            </p:cNvPr>
            <p:cNvSpPr>
              <a:spLocks noChangeAspect="1"/>
            </p:cNvSpPr>
            <p:nvPr/>
          </p:nvSpPr>
          <p:spPr bwMode="auto">
            <a:xfrm rot="18195919">
              <a:off x="8007357" y="2201263"/>
              <a:ext cx="212862" cy="253046"/>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DEEBF7"/>
            </a:solidFill>
            <a:ln>
              <a:noFill/>
            </a:ln>
          </p:spPr>
          <p:txBody>
            <a:bodyPr/>
            <a:lstStyle/>
            <a:p>
              <a:pPr>
                <a:lnSpc>
                  <a:spcPct val="120000"/>
                </a:lnSpc>
              </a:pPr>
              <a:endParaRPr lang="zh-CN" altLang="en-US"/>
            </a:p>
          </p:txBody>
        </p:sp>
        <p:sp>
          <p:nvSpPr>
            <p:cNvPr id="48" name="curved-up-arrow_20901 1 4">
              <a:extLst>
                <a:ext uri="{FF2B5EF4-FFF2-40B4-BE49-F238E27FC236}">
                  <a16:creationId xmlns:a16="http://schemas.microsoft.com/office/drawing/2014/main" id="{DEED6D7F-16FB-4C03-BFFE-20BD09E2C4E3}"/>
                </a:ext>
              </a:extLst>
            </p:cNvPr>
            <p:cNvSpPr>
              <a:spLocks noChangeAspect="1"/>
            </p:cNvSpPr>
            <p:nvPr/>
          </p:nvSpPr>
          <p:spPr bwMode="auto">
            <a:xfrm rot="3586511" flipH="1">
              <a:off x="7067235" y="2173547"/>
              <a:ext cx="226322" cy="254440"/>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DEEBF7"/>
            </a:solidFill>
            <a:ln>
              <a:noFill/>
            </a:ln>
          </p:spPr>
          <p:txBody>
            <a:bodyPr/>
            <a:lstStyle/>
            <a:p>
              <a:pPr>
                <a:lnSpc>
                  <a:spcPct val="120000"/>
                </a:lnSpc>
              </a:pPr>
              <a:endParaRPr lang="zh-CN" altLang="en-US"/>
            </a:p>
          </p:txBody>
        </p:sp>
        <p:sp>
          <p:nvSpPr>
            <p:cNvPr id="49" name="iconfont-11821-5609243 1">
              <a:extLst>
                <a:ext uri="{FF2B5EF4-FFF2-40B4-BE49-F238E27FC236}">
                  <a16:creationId xmlns:a16="http://schemas.microsoft.com/office/drawing/2014/main" id="{B262217A-0906-4A02-B917-5DB91DF9BD9E}"/>
                </a:ext>
              </a:extLst>
            </p:cNvPr>
            <p:cNvSpPr>
              <a:spLocks noChangeAspect="1"/>
            </p:cNvSpPr>
            <p:nvPr/>
          </p:nvSpPr>
          <p:spPr bwMode="auto">
            <a:xfrm rot="5400000">
              <a:off x="4080528" y="2886735"/>
              <a:ext cx="205448" cy="169314"/>
            </a:xfrm>
            <a:custGeom>
              <a:avLst/>
              <a:gdLst>
                <a:gd name="T0" fmla="*/ 5331 w 10556"/>
                <a:gd name="T1" fmla="*/ 0 h 8696"/>
                <a:gd name="T2" fmla="*/ 10556 w 10556"/>
                <a:gd name="T3" fmla="*/ 4341 h 8696"/>
                <a:gd name="T4" fmla="*/ 5331 w 10556"/>
                <a:gd name="T5" fmla="*/ 8696 h 8696"/>
                <a:gd name="T6" fmla="*/ 5331 w 10556"/>
                <a:gd name="T7" fmla="*/ 0 h 8696"/>
                <a:gd name="T8" fmla="*/ 0 w 10556"/>
                <a:gd name="T9" fmla="*/ 2705 h 8696"/>
                <a:gd name="T10" fmla="*/ 5331 w 10556"/>
                <a:gd name="T11" fmla="*/ 2705 h 8696"/>
                <a:gd name="T12" fmla="*/ 5331 w 10556"/>
                <a:gd name="T13" fmla="*/ 5912 h 8696"/>
                <a:gd name="T14" fmla="*/ 0 w 10556"/>
                <a:gd name="T15" fmla="*/ 5912 h 8696"/>
                <a:gd name="T16" fmla="*/ 0 w 10556"/>
                <a:gd name="T17" fmla="*/ 2705 h 8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56" h="8696">
                  <a:moveTo>
                    <a:pt x="5331" y="0"/>
                  </a:moveTo>
                  <a:lnTo>
                    <a:pt x="10556" y="4341"/>
                  </a:lnTo>
                  <a:lnTo>
                    <a:pt x="5331" y="8696"/>
                  </a:lnTo>
                  <a:lnTo>
                    <a:pt x="5331" y="0"/>
                  </a:lnTo>
                  <a:close/>
                  <a:moveTo>
                    <a:pt x="0" y="2705"/>
                  </a:moveTo>
                  <a:lnTo>
                    <a:pt x="5331" y="2705"/>
                  </a:lnTo>
                  <a:lnTo>
                    <a:pt x="5331" y="5912"/>
                  </a:lnTo>
                  <a:lnTo>
                    <a:pt x="0" y="5912"/>
                  </a:lnTo>
                  <a:lnTo>
                    <a:pt x="0" y="2705"/>
                  </a:lnTo>
                  <a:close/>
                </a:path>
              </a:pathLst>
            </a:custGeom>
            <a:solidFill>
              <a:srgbClr val="FBE5D6"/>
            </a:solidFill>
            <a:ln>
              <a:noFill/>
            </a:ln>
          </p:spPr>
          <p:txBody>
            <a:bodyPr/>
            <a:lstStyle/>
            <a:p>
              <a:pPr>
                <a:lnSpc>
                  <a:spcPct val="120000"/>
                </a:lnSpc>
              </a:pPr>
              <a:endParaRPr lang="zh-CN" altLang="en-US"/>
            </a:p>
          </p:txBody>
        </p:sp>
        <p:sp>
          <p:nvSpPr>
            <p:cNvPr id="50" name="iconfont-11821-5609243 2">
              <a:extLst>
                <a:ext uri="{FF2B5EF4-FFF2-40B4-BE49-F238E27FC236}">
                  <a16:creationId xmlns:a16="http://schemas.microsoft.com/office/drawing/2014/main" id="{8B4EBDFB-2183-4DC9-8247-CE896C3DA01B}"/>
                </a:ext>
              </a:extLst>
            </p:cNvPr>
            <p:cNvSpPr>
              <a:spLocks noChangeAspect="1"/>
            </p:cNvSpPr>
            <p:nvPr/>
          </p:nvSpPr>
          <p:spPr bwMode="auto">
            <a:xfrm rot="16200000" flipH="1">
              <a:off x="7528997" y="2902285"/>
              <a:ext cx="205448" cy="169314"/>
            </a:xfrm>
            <a:custGeom>
              <a:avLst/>
              <a:gdLst>
                <a:gd name="T0" fmla="*/ 5331 w 10556"/>
                <a:gd name="T1" fmla="*/ 0 h 8696"/>
                <a:gd name="T2" fmla="*/ 10556 w 10556"/>
                <a:gd name="T3" fmla="*/ 4341 h 8696"/>
                <a:gd name="T4" fmla="*/ 5331 w 10556"/>
                <a:gd name="T5" fmla="*/ 8696 h 8696"/>
                <a:gd name="T6" fmla="*/ 5331 w 10556"/>
                <a:gd name="T7" fmla="*/ 0 h 8696"/>
                <a:gd name="T8" fmla="*/ 0 w 10556"/>
                <a:gd name="T9" fmla="*/ 2705 h 8696"/>
                <a:gd name="T10" fmla="*/ 5331 w 10556"/>
                <a:gd name="T11" fmla="*/ 2705 h 8696"/>
                <a:gd name="T12" fmla="*/ 5331 w 10556"/>
                <a:gd name="T13" fmla="*/ 5912 h 8696"/>
                <a:gd name="T14" fmla="*/ 0 w 10556"/>
                <a:gd name="T15" fmla="*/ 5912 h 8696"/>
                <a:gd name="T16" fmla="*/ 0 w 10556"/>
                <a:gd name="T17" fmla="*/ 2705 h 8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56" h="8696">
                  <a:moveTo>
                    <a:pt x="5331" y="0"/>
                  </a:moveTo>
                  <a:lnTo>
                    <a:pt x="10556" y="4341"/>
                  </a:lnTo>
                  <a:lnTo>
                    <a:pt x="5331" y="8696"/>
                  </a:lnTo>
                  <a:lnTo>
                    <a:pt x="5331" y="0"/>
                  </a:lnTo>
                  <a:close/>
                  <a:moveTo>
                    <a:pt x="0" y="2705"/>
                  </a:moveTo>
                  <a:lnTo>
                    <a:pt x="5331" y="2705"/>
                  </a:lnTo>
                  <a:lnTo>
                    <a:pt x="5331" y="5912"/>
                  </a:lnTo>
                  <a:lnTo>
                    <a:pt x="0" y="5912"/>
                  </a:lnTo>
                  <a:lnTo>
                    <a:pt x="0" y="2705"/>
                  </a:lnTo>
                  <a:close/>
                </a:path>
              </a:pathLst>
            </a:custGeom>
            <a:solidFill>
              <a:srgbClr val="DEEBF7"/>
            </a:solidFill>
            <a:ln>
              <a:noFill/>
            </a:ln>
          </p:spPr>
          <p:txBody>
            <a:bodyPr/>
            <a:lstStyle/>
            <a:p>
              <a:pPr>
                <a:lnSpc>
                  <a:spcPct val="120000"/>
                </a:lnSpc>
              </a:pPr>
              <a:endParaRPr lang="zh-CN" altLang="en-US"/>
            </a:p>
          </p:txBody>
        </p:sp>
        <p:pic>
          <p:nvPicPr>
            <p:cNvPr id="51" name="图片 50" descr="\documentclass{article}&#10;\usepackage{amsmath}&#10;\pagestyle{empty}&#10;\begin{document}&#10;&#10;$$&#10;f_\theta&#10;$$&#10;&#10;\end{document}" title="IguanaTex Bitmap Display">
              <a:extLst>
                <a:ext uri="{FF2B5EF4-FFF2-40B4-BE49-F238E27FC236}">
                  <a16:creationId xmlns:a16="http://schemas.microsoft.com/office/drawing/2014/main" id="{832A60F3-769B-4027-8C32-956C92BF297B}"/>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a:off x="9676462" y="2674484"/>
              <a:ext cx="202667" cy="230095"/>
            </a:xfrm>
            <a:prstGeom prst="rect">
              <a:avLst/>
            </a:prstGeom>
          </p:spPr>
        </p:pic>
      </p:grpSp>
      <p:grpSp>
        <p:nvGrpSpPr>
          <p:cNvPr id="68" name="组合 67">
            <a:extLst>
              <a:ext uri="{FF2B5EF4-FFF2-40B4-BE49-F238E27FC236}">
                <a16:creationId xmlns:a16="http://schemas.microsoft.com/office/drawing/2014/main" id="{EACA3FF2-34F8-415E-9D0A-E50D55156B80}"/>
              </a:ext>
            </a:extLst>
          </p:cNvPr>
          <p:cNvGrpSpPr/>
          <p:nvPr/>
        </p:nvGrpSpPr>
        <p:grpSpPr>
          <a:xfrm>
            <a:off x="7923408" y="5056837"/>
            <a:ext cx="4052692" cy="1795850"/>
            <a:chOff x="7923408" y="5056837"/>
            <a:chExt cx="4052692" cy="1795850"/>
          </a:xfrm>
        </p:grpSpPr>
        <p:sp>
          <p:nvSpPr>
            <p:cNvPr id="67" name="矩形 66">
              <a:extLst>
                <a:ext uri="{FF2B5EF4-FFF2-40B4-BE49-F238E27FC236}">
                  <a16:creationId xmlns:a16="http://schemas.microsoft.com/office/drawing/2014/main" id="{ED8F5D77-C422-48D8-8960-B6F6C71A2C32}"/>
                </a:ext>
              </a:extLst>
            </p:cNvPr>
            <p:cNvSpPr/>
            <p:nvPr/>
          </p:nvSpPr>
          <p:spPr>
            <a:xfrm>
              <a:off x="9677889" y="5787737"/>
              <a:ext cx="1261755" cy="373244"/>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072DDCCD-5272-41C8-A71B-E1A3886BE1B6}"/>
                </a:ext>
              </a:extLst>
            </p:cNvPr>
            <p:cNvSpPr/>
            <p:nvPr/>
          </p:nvSpPr>
          <p:spPr>
            <a:xfrm>
              <a:off x="9900140" y="5113558"/>
              <a:ext cx="2000384" cy="373244"/>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documentclass{article}&#10;\usepackage{amsmath}&#10;\pagestyle{empty}&#10;\begin{document}&#10;&#10;$$&#10;\boldsymbol{x}_{(i)}^{+}&#10;$$&#10;&#10;&#10;\end{document}" title="IguanaTex Bitmap Display">
              <a:extLst>
                <a:ext uri="{FF2B5EF4-FFF2-40B4-BE49-F238E27FC236}">
                  <a16:creationId xmlns:a16="http://schemas.microsoft.com/office/drawing/2014/main" id="{4B9E76D7-97B4-44E2-A18C-F3413148CA7A}"/>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8077441" y="5133762"/>
              <a:ext cx="368762" cy="348952"/>
            </a:xfrm>
            <a:prstGeom prst="rect">
              <a:avLst/>
            </a:prstGeom>
          </p:spPr>
        </p:pic>
        <p:sp>
          <p:nvSpPr>
            <p:cNvPr id="55" name="矩形 54">
              <a:extLst>
                <a:ext uri="{FF2B5EF4-FFF2-40B4-BE49-F238E27FC236}">
                  <a16:creationId xmlns:a16="http://schemas.microsoft.com/office/drawing/2014/main" id="{8242874C-390D-4A69-BF22-6352953F9C10}"/>
                </a:ext>
              </a:extLst>
            </p:cNvPr>
            <p:cNvSpPr/>
            <p:nvPr/>
          </p:nvSpPr>
          <p:spPr>
            <a:xfrm>
              <a:off x="7923408" y="5056837"/>
              <a:ext cx="4052692" cy="1522590"/>
            </a:xfrm>
            <a:prstGeom prst="rect">
              <a:avLst/>
            </a:prstGeom>
            <a:noFill/>
            <a:ln w="38100">
              <a:solidFill>
                <a:schemeClr val="accent6">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9" name="文本框 8">
              <a:extLst>
                <a:ext uri="{FF2B5EF4-FFF2-40B4-BE49-F238E27FC236}">
                  <a16:creationId xmlns:a16="http://schemas.microsoft.com/office/drawing/2014/main" id="{B097AF04-E3F5-4528-ACB2-AD657E72538D}"/>
                </a:ext>
              </a:extLst>
            </p:cNvPr>
            <p:cNvSpPr txBox="1"/>
            <p:nvPr/>
          </p:nvSpPr>
          <p:spPr>
            <a:xfrm>
              <a:off x="7923408" y="5083933"/>
              <a:ext cx="4052692" cy="1768754"/>
            </a:xfrm>
            <a:prstGeom prst="rect">
              <a:avLst/>
            </a:prstGeom>
            <a:noFill/>
          </p:spPr>
          <p:txBody>
            <a:bodyPr wrap="square" rtlCol="0">
              <a:spAutoFit/>
            </a:bodyPr>
            <a:lstStyle/>
            <a:p>
              <a:pPr algn="just">
                <a:lnSpc>
                  <a:spcPct val="110000"/>
                </a:lnSpc>
              </a:pPr>
              <a:r>
                <a:rPr lang="en-US" altLang="zh-CN" sz="2000"/>
                <a:t>         achieves bottom- score among all positive instances.</a:t>
              </a:r>
            </a:p>
            <a:p>
              <a:pPr algn="just">
                <a:lnSpc>
                  <a:spcPct val="110000"/>
                </a:lnSpc>
              </a:pPr>
              <a:r>
                <a:rPr lang="zh-CN" altLang="en-US" sz="2000"/>
                <a:t>        </a:t>
              </a:r>
              <a:r>
                <a:rPr lang="en-US" altLang="zh-CN" sz="2000"/>
                <a:t> achieves top- score among all negative instances.</a:t>
              </a:r>
            </a:p>
            <a:p>
              <a:pPr algn="just">
                <a:lnSpc>
                  <a:spcPct val="110000"/>
                </a:lnSpc>
              </a:pPr>
              <a:endParaRPr lang="zh-CN" altLang="en-US" sz="2000"/>
            </a:p>
          </p:txBody>
        </p:sp>
        <p:pic>
          <p:nvPicPr>
            <p:cNvPr id="58" name="图片 57" descr="\documentclass{article}&#10;\usepackage{amsmath}&#10;\pagestyle{empty}&#10;\begin{document}&#10;&#10;$$&#10;\boldsymbol{x}_{(j)}^{-}&#10;$$&#10;&#10;&#10;\end{document}" title="IguanaTex Bitmap Display">
              <a:extLst>
                <a:ext uri="{FF2B5EF4-FFF2-40B4-BE49-F238E27FC236}">
                  <a16:creationId xmlns:a16="http://schemas.microsoft.com/office/drawing/2014/main" id="{F7310376-74B9-4E64-999A-FE4A978AA299}"/>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8077441" y="5894875"/>
              <a:ext cx="390095" cy="288000"/>
            </a:xfrm>
            <a:prstGeom prst="rect">
              <a:avLst/>
            </a:prstGeom>
          </p:spPr>
        </p:pic>
        <p:pic>
          <p:nvPicPr>
            <p:cNvPr id="62" name="图片 61" descr="\documentclass{article}&#10;\usepackage{amsmath}&#10;\pagestyle{empty}&#10;\begin{document}&#10;&#10;&#10;$i$&#10;&#10;\end{document}" title="IguanaTex Bitmap Display">
              <a:extLst>
                <a:ext uri="{FF2B5EF4-FFF2-40B4-BE49-F238E27FC236}">
                  <a16:creationId xmlns:a16="http://schemas.microsoft.com/office/drawing/2014/main" id="{4E376979-2D47-422A-81EF-C1E6E58468B7}"/>
                </a:ext>
              </a:extLst>
            </p:cNvPr>
            <p:cNvPicPr>
              <a:picLocks noChangeAspect="1"/>
            </p:cNvPicPr>
            <p:nvPr>
              <p:custDataLst>
                <p:tags r:id="rId4"/>
              </p:custDataLst>
            </p:nvPr>
          </p:nvPicPr>
          <p:blipFill>
            <a:blip r:embed="rId21">
              <a:extLst>
                <a:ext uri="{28A0092B-C50C-407E-A947-70E740481C1C}">
                  <a14:useLocalDpi xmlns:a14="http://schemas.microsoft.com/office/drawing/2010/main" val="0"/>
                </a:ext>
              </a:extLst>
            </a:blip>
            <a:stretch>
              <a:fillRect/>
            </a:stretch>
          </p:blipFill>
          <p:spPr>
            <a:xfrm>
              <a:off x="10877550" y="5210966"/>
              <a:ext cx="68571" cy="169143"/>
            </a:xfrm>
            <a:prstGeom prst="rect">
              <a:avLst/>
            </a:prstGeom>
          </p:spPr>
        </p:pic>
        <p:pic>
          <p:nvPicPr>
            <p:cNvPr id="64" name="图片 63" descr="\documentclass{article}&#10;\usepackage{amsmath}&#10;\pagestyle{empty}&#10;\begin{document}&#10;&#10;&#10;$j$&#10;&#10;\end{document}" title="IguanaTex Bitmap Display">
              <a:extLst>
                <a:ext uri="{FF2B5EF4-FFF2-40B4-BE49-F238E27FC236}">
                  <a16:creationId xmlns:a16="http://schemas.microsoft.com/office/drawing/2014/main" id="{9907EF9F-AC45-426E-A500-38D68325329B}"/>
                </a:ext>
              </a:extLst>
            </p:cNvPr>
            <p:cNvPicPr>
              <a:picLocks noChangeAspect="1"/>
            </p:cNvPicPr>
            <p:nvPr>
              <p:custDataLst>
                <p:tags r:id="rId5"/>
              </p:custDataLst>
            </p:nvPr>
          </p:nvPicPr>
          <p:blipFill>
            <a:blip r:embed="rId22">
              <a:extLst>
                <a:ext uri="{28A0092B-C50C-407E-A947-70E740481C1C}">
                  <a14:useLocalDpi xmlns:a14="http://schemas.microsoft.com/office/drawing/2010/main" val="0"/>
                </a:ext>
              </a:extLst>
            </a:blip>
            <a:stretch>
              <a:fillRect/>
            </a:stretch>
          </p:blipFill>
          <p:spPr>
            <a:xfrm>
              <a:off x="10169246" y="5894875"/>
              <a:ext cx="105143" cy="217905"/>
            </a:xfrm>
            <a:prstGeom prst="rect">
              <a:avLst/>
            </a:prstGeom>
          </p:spPr>
        </p:pic>
      </p:grpSp>
      <p:sp>
        <p:nvSpPr>
          <p:cNvPr id="12" name="矩形: 圆角 11">
            <a:extLst>
              <a:ext uri="{FF2B5EF4-FFF2-40B4-BE49-F238E27FC236}">
                <a16:creationId xmlns:a16="http://schemas.microsoft.com/office/drawing/2014/main" id="{929BDAD1-1CE3-4042-A3D0-6787DD20DB74}"/>
              </a:ext>
            </a:extLst>
          </p:cNvPr>
          <p:cNvSpPr/>
          <p:nvPr/>
        </p:nvSpPr>
        <p:spPr>
          <a:xfrm>
            <a:off x="705631" y="4899763"/>
            <a:ext cx="10648169" cy="117458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4000"/>
              <a:t>Optimize Empirical TPAUC approximately </a:t>
            </a:r>
            <a:endParaRPr lang="zh-CN" altLang="en-US" sz="4000"/>
          </a:p>
        </p:txBody>
      </p:sp>
    </p:spTree>
    <p:extLst>
      <p:ext uri="{BB962C8B-B14F-4D97-AF65-F5344CB8AC3E}">
        <p14:creationId xmlns:p14="http://schemas.microsoft.com/office/powerpoint/2010/main" val="261564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7"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BD780-AB8A-43AC-AEF1-3F332805BB19}"/>
              </a:ext>
            </a:extLst>
          </p:cNvPr>
          <p:cNvSpPr>
            <a:spLocks noGrp="1"/>
          </p:cNvSpPr>
          <p:nvPr>
            <p:ph type="title"/>
          </p:nvPr>
        </p:nvSpPr>
        <p:spPr/>
        <p:txBody>
          <a:bodyPr/>
          <a:lstStyle/>
          <a:p>
            <a:r>
              <a:rPr lang="en-US" altLang="zh-CN" b="1">
                <a:solidFill>
                  <a:schemeClr val="accent1"/>
                </a:solidFill>
              </a:rPr>
              <a:t>Step1</a:t>
            </a:r>
            <a:r>
              <a:rPr lang="en-US" altLang="zh-CN"/>
              <a:t> Surrogate</a:t>
            </a:r>
            <a:r>
              <a:rPr lang="zh-CN" altLang="en-US"/>
              <a:t> </a:t>
            </a:r>
            <a:r>
              <a:rPr lang="en-US" altLang="zh-CN"/>
              <a:t>Loss Minimization</a:t>
            </a:r>
            <a:endParaRPr lang="zh-CN" altLang="en-US"/>
          </a:p>
        </p:txBody>
      </p:sp>
      <p:sp>
        <p:nvSpPr>
          <p:cNvPr id="3" name="内容占位符 2">
            <a:extLst>
              <a:ext uri="{FF2B5EF4-FFF2-40B4-BE49-F238E27FC236}">
                <a16:creationId xmlns:a16="http://schemas.microsoft.com/office/drawing/2014/main" id="{F4A5E1C3-338C-4D07-B32F-32BD342F1054}"/>
              </a:ext>
            </a:extLst>
          </p:cNvPr>
          <p:cNvSpPr>
            <a:spLocks noGrp="1"/>
          </p:cNvSpPr>
          <p:nvPr>
            <p:ph idx="1"/>
          </p:nvPr>
        </p:nvSpPr>
        <p:spPr>
          <a:xfrm>
            <a:off x="838200" y="1825625"/>
            <a:ext cx="10515600" cy="2178204"/>
          </a:xfrm>
        </p:spPr>
        <p:txBody>
          <a:bodyPr>
            <a:normAutofit/>
          </a:bodyPr>
          <a:lstStyle/>
          <a:p>
            <a:r>
              <a:rPr lang="en-US" altLang="zh-CN" sz="2400"/>
              <a:t>Replace         with a continuous surrogate  </a:t>
            </a:r>
            <a:endParaRPr lang="zh-CN" altLang="en-US" sz="2400"/>
          </a:p>
        </p:txBody>
      </p:sp>
      <p:grpSp>
        <p:nvGrpSpPr>
          <p:cNvPr id="8" name="组合 7">
            <a:extLst>
              <a:ext uri="{FF2B5EF4-FFF2-40B4-BE49-F238E27FC236}">
                <a16:creationId xmlns:a16="http://schemas.microsoft.com/office/drawing/2014/main" id="{899D4246-3DF2-4CD0-8C2F-462B483C48E6}"/>
              </a:ext>
            </a:extLst>
          </p:cNvPr>
          <p:cNvGrpSpPr/>
          <p:nvPr/>
        </p:nvGrpSpPr>
        <p:grpSpPr>
          <a:xfrm>
            <a:off x="2411450" y="2583879"/>
            <a:ext cx="6705917" cy="993821"/>
            <a:chOff x="2411450" y="2583879"/>
            <a:chExt cx="6705917" cy="993821"/>
          </a:xfrm>
        </p:grpSpPr>
        <p:sp>
          <p:nvSpPr>
            <p:cNvPr id="12" name="矩形: 圆角 11">
              <a:extLst>
                <a:ext uri="{FF2B5EF4-FFF2-40B4-BE49-F238E27FC236}">
                  <a16:creationId xmlns:a16="http://schemas.microsoft.com/office/drawing/2014/main" id="{49AB91FD-E86C-4874-AC1E-989DC82C0787}"/>
                </a:ext>
              </a:extLst>
            </p:cNvPr>
            <p:cNvSpPr/>
            <p:nvPr/>
          </p:nvSpPr>
          <p:spPr>
            <a:xfrm>
              <a:off x="2411450" y="2583879"/>
              <a:ext cx="6705917" cy="993821"/>
            </a:xfrm>
            <a:prstGeom prst="round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pic>
          <p:nvPicPr>
            <p:cNvPr id="25" name="图片 24" descr="\documentclass{article}&#10;\usepackage{amsmath}&#10;\usepackage{color}&#10;\pagestyle{empty}&#10;\begin{document}&#10;&#10;$$&#10;\textcolor{blue}{\left(O P_{0}\right)} \min _{\theta} \hat{\mathcal{R}}_{\alpha, \beta}^{\ell}\left(S, f_{\boldsymbol{\theta}}\right)=\sum_{i=1}^{n_{+}^{\alpha}} \sum_{j=1}^{n_{-}^{\beta}} \frac{\ell\left(f_{\boldsymbol{\theta}}\left(\boldsymbol{x}_{(i)}^{+}\right)-f\left(\boldsymbol{x}_{(j)}^{-}\right)\right)}{n_{+}^{\alpha} n_{-}^{\beta}}&#10;$$&#10;&#10;&#10;\end{document}" title="IguanaTex Bitmap Display">
              <a:extLst>
                <a:ext uri="{FF2B5EF4-FFF2-40B4-BE49-F238E27FC236}">
                  <a16:creationId xmlns:a16="http://schemas.microsoft.com/office/drawing/2014/main" id="{B4AF5EE5-7D33-4D6B-8198-4236D04CBE11}"/>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2540002" y="2628777"/>
              <a:ext cx="6334480" cy="889905"/>
            </a:xfrm>
            <a:prstGeom prst="rect">
              <a:avLst/>
            </a:prstGeom>
          </p:spPr>
        </p:pic>
      </p:grpSp>
      <p:grpSp>
        <p:nvGrpSpPr>
          <p:cNvPr id="11" name="组合 10">
            <a:extLst>
              <a:ext uri="{FF2B5EF4-FFF2-40B4-BE49-F238E27FC236}">
                <a16:creationId xmlns:a16="http://schemas.microsoft.com/office/drawing/2014/main" id="{C8E32E0F-DC41-4D97-B2A2-BF72441CDC17}"/>
              </a:ext>
            </a:extLst>
          </p:cNvPr>
          <p:cNvGrpSpPr/>
          <p:nvPr/>
        </p:nvGrpSpPr>
        <p:grpSpPr>
          <a:xfrm>
            <a:off x="2259330" y="4762083"/>
            <a:ext cx="8109789" cy="1641209"/>
            <a:chOff x="2259330" y="4762083"/>
            <a:chExt cx="8109789" cy="1641209"/>
          </a:xfrm>
        </p:grpSpPr>
        <p:sp>
          <p:nvSpPr>
            <p:cNvPr id="21" name="矩形 20">
              <a:extLst>
                <a:ext uri="{FF2B5EF4-FFF2-40B4-BE49-F238E27FC236}">
                  <a16:creationId xmlns:a16="http://schemas.microsoft.com/office/drawing/2014/main" id="{B5FFB7F2-8034-4291-B75C-C9672B0582D1}"/>
                </a:ext>
              </a:extLst>
            </p:cNvPr>
            <p:cNvSpPr/>
            <p:nvPr/>
          </p:nvSpPr>
          <p:spPr>
            <a:xfrm>
              <a:off x="2259330" y="4762083"/>
              <a:ext cx="8109789" cy="164120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34" name="图片 33" descr="\documentclass{article}&#10;\usepackage{amsmath}&#10;\usepackage{color}&#10;\pagestyle{empty}&#10;\begin{document}&#10;$$&#10;\textcolor{black}{\hat{\mathcal{R}}_{\alpha, \beta}^{\ell}\left(S, f_{\boldsymbol{\theta}}\right)}&#10;$$&#10;&#10;&#10;&#10;\end{document}" title="IguanaTex Bitmap Display">
              <a:extLst>
                <a:ext uri="{FF2B5EF4-FFF2-40B4-BE49-F238E27FC236}">
                  <a16:creationId xmlns:a16="http://schemas.microsoft.com/office/drawing/2014/main" id="{FF992DBE-CE25-43BD-AE19-95A71108B120}"/>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708717" y="5037411"/>
              <a:ext cx="1401295" cy="370438"/>
            </a:xfrm>
            <a:prstGeom prst="rect">
              <a:avLst/>
            </a:prstGeom>
          </p:spPr>
        </p:pic>
        <p:sp>
          <p:nvSpPr>
            <p:cNvPr id="23" name="iconfont-10889-5203228">
              <a:extLst>
                <a:ext uri="{FF2B5EF4-FFF2-40B4-BE49-F238E27FC236}">
                  <a16:creationId xmlns:a16="http://schemas.microsoft.com/office/drawing/2014/main" id="{5AD3B58E-7D72-4528-8177-B957B492F5E6}"/>
                </a:ext>
              </a:extLst>
            </p:cNvPr>
            <p:cNvSpPr>
              <a:spLocks noChangeAspect="1"/>
            </p:cNvSpPr>
            <p:nvPr/>
          </p:nvSpPr>
          <p:spPr bwMode="auto">
            <a:xfrm>
              <a:off x="2492612" y="5275204"/>
              <a:ext cx="609685" cy="609685"/>
            </a:xfrm>
            <a:custGeom>
              <a:avLst/>
              <a:gdLst>
                <a:gd name="T0" fmla="*/ 5827 w 9270"/>
                <a:gd name="T1" fmla="*/ 3018 h 9270"/>
                <a:gd name="T2" fmla="*/ 6126 w 9270"/>
                <a:gd name="T3" fmla="*/ 3142 h 9270"/>
                <a:gd name="T4" fmla="*/ 6252 w 9270"/>
                <a:gd name="T5" fmla="*/ 3440 h 9270"/>
                <a:gd name="T6" fmla="*/ 6126 w 9270"/>
                <a:gd name="T7" fmla="*/ 3740 h 9270"/>
                <a:gd name="T8" fmla="*/ 5231 w 9270"/>
                <a:gd name="T9" fmla="*/ 4635 h 9270"/>
                <a:gd name="T10" fmla="*/ 6126 w 9270"/>
                <a:gd name="T11" fmla="*/ 5527 h 9270"/>
                <a:gd name="T12" fmla="*/ 6252 w 9270"/>
                <a:gd name="T13" fmla="*/ 5823 h 9270"/>
                <a:gd name="T14" fmla="*/ 6126 w 9270"/>
                <a:gd name="T15" fmla="*/ 6122 h 9270"/>
                <a:gd name="T16" fmla="*/ 5827 w 9270"/>
                <a:gd name="T17" fmla="*/ 6246 h 9270"/>
                <a:gd name="T18" fmla="*/ 5530 w 9270"/>
                <a:gd name="T19" fmla="*/ 6123 h 9270"/>
                <a:gd name="T20" fmla="*/ 4635 w 9270"/>
                <a:gd name="T21" fmla="*/ 5231 h 9270"/>
                <a:gd name="T22" fmla="*/ 3743 w 9270"/>
                <a:gd name="T23" fmla="*/ 6123 h 9270"/>
                <a:gd name="T24" fmla="*/ 3443 w 9270"/>
                <a:gd name="T25" fmla="*/ 6246 h 9270"/>
                <a:gd name="T26" fmla="*/ 3145 w 9270"/>
                <a:gd name="T27" fmla="*/ 6123 h 9270"/>
                <a:gd name="T28" fmla="*/ 3022 w 9270"/>
                <a:gd name="T29" fmla="*/ 5827 h 9270"/>
                <a:gd name="T30" fmla="*/ 3143 w 9270"/>
                <a:gd name="T31" fmla="*/ 5527 h 9270"/>
                <a:gd name="T32" fmla="*/ 4039 w 9270"/>
                <a:gd name="T33" fmla="*/ 4635 h 9270"/>
                <a:gd name="T34" fmla="*/ 3143 w 9270"/>
                <a:gd name="T35" fmla="*/ 3740 h 9270"/>
                <a:gd name="T36" fmla="*/ 3022 w 9270"/>
                <a:gd name="T37" fmla="*/ 3444 h 9270"/>
                <a:gd name="T38" fmla="*/ 3145 w 9270"/>
                <a:gd name="T39" fmla="*/ 3144 h 9270"/>
                <a:gd name="T40" fmla="*/ 3443 w 9270"/>
                <a:gd name="T41" fmla="*/ 3019 h 9270"/>
                <a:gd name="T42" fmla="*/ 3743 w 9270"/>
                <a:gd name="T43" fmla="*/ 3144 h 9270"/>
                <a:gd name="T44" fmla="*/ 4635 w 9270"/>
                <a:gd name="T45" fmla="*/ 4039 h 9270"/>
                <a:gd name="T46" fmla="*/ 5530 w 9270"/>
                <a:gd name="T47" fmla="*/ 3144 h 9270"/>
                <a:gd name="T48" fmla="*/ 5827 w 9270"/>
                <a:gd name="T49" fmla="*/ 3019 h 9270"/>
                <a:gd name="T50" fmla="*/ 5827 w 9270"/>
                <a:gd name="T51" fmla="*/ 3018 h 9270"/>
                <a:gd name="T52" fmla="*/ 4635 w 9270"/>
                <a:gd name="T53" fmla="*/ 843 h 9270"/>
                <a:gd name="T54" fmla="*/ 3162 w 9270"/>
                <a:gd name="T55" fmla="*/ 1145 h 9270"/>
                <a:gd name="T56" fmla="*/ 1952 w 9270"/>
                <a:gd name="T57" fmla="*/ 1952 h 9270"/>
                <a:gd name="T58" fmla="*/ 1144 w 9270"/>
                <a:gd name="T59" fmla="*/ 3162 h 9270"/>
                <a:gd name="T60" fmla="*/ 843 w 9270"/>
                <a:gd name="T61" fmla="*/ 4635 h 9270"/>
                <a:gd name="T62" fmla="*/ 1144 w 9270"/>
                <a:gd name="T63" fmla="*/ 6108 h 9270"/>
                <a:gd name="T64" fmla="*/ 1952 w 9270"/>
                <a:gd name="T65" fmla="*/ 7318 h 9270"/>
                <a:gd name="T66" fmla="*/ 3162 w 9270"/>
                <a:gd name="T67" fmla="*/ 8125 h 9270"/>
                <a:gd name="T68" fmla="*/ 4635 w 9270"/>
                <a:gd name="T69" fmla="*/ 8427 h 9270"/>
                <a:gd name="T70" fmla="*/ 6108 w 9270"/>
                <a:gd name="T71" fmla="*/ 8125 h 9270"/>
                <a:gd name="T72" fmla="*/ 7318 w 9270"/>
                <a:gd name="T73" fmla="*/ 7318 h 9270"/>
                <a:gd name="T74" fmla="*/ 8126 w 9270"/>
                <a:gd name="T75" fmla="*/ 6108 h 9270"/>
                <a:gd name="T76" fmla="*/ 8427 w 9270"/>
                <a:gd name="T77" fmla="*/ 4635 h 9270"/>
                <a:gd name="T78" fmla="*/ 8126 w 9270"/>
                <a:gd name="T79" fmla="*/ 3162 h 9270"/>
                <a:gd name="T80" fmla="*/ 7318 w 9270"/>
                <a:gd name="T81" fmla="*/ 1952 h 9270"/>
                <a:gd name="T82" fmla="*/ 6108 w 9270"/>
                <a:gd name="T83" fmla="*/ 1145 h 9270"/>
                <a:gd name="T84" fmla="*/ 4635 w 9270"/>
                <a:gd name="T85" fmla="*/ 843 h 9270"/>
                <a:gd name="T86" fmla="*/ 4635 w 9270"/>
                <a:gd name="T87" fmla="*/ 0 h 9270"/>
                <a:gd name="T88" fmla="*/ 6437 w 9270"/>
                <a:gd name="T89" fmla="*/ 367 h 9270"/>
                <a:gd name="T90" fmla="*/ 7915 w 9270"/>
                <a:gd name="T91" fmla="*/ 1355 h 9270"/>
                <a:gd name="T92" fmla="*/ 8903 w 9270"/>
                <a:gd name="T93" fmla="*/ 2833 h 9270"/>
                <a:gd name="T94" fmla="*/ 9270 w 9270"/>
                <a:gd name="T95" fmla="*/ 4635 h 9270"/>
                <a:gd name="T96" fmla="*/ 8903 w 9270"/>
                <a:gd name="T97" fmla="*/ 6437 h 9270"/>
                <a:gd name="T98" fmla="*/ 7915 w 9270"/>
                <a:gd name="T99" fmla="*/ 7914 h 9270"/>
                <a:gd name="T100" fmla="*/ 6437 w 9270"/>
                <a:gd name="T101" fmla="*/ 8902 h 9270"/>
                <a:gd name="T102" fmla="*/ 4635 w 9270"/>
                <a:gd name="T103" fmla="*/ 9270 h 9270"/>
                <a:gd name="T104" fmla="*/ 2833 w 9270"/>
                <a:gd name="T105" fmla="*/ 8902 h 9270"/>
                <a:gd name="T106" fmla="*/ 1355 w 9270"/>
                <a:gd name="T107" fmla="*/ 7914 h 9270"/>
                <a:gd name="T108" fmla="*/ 367 w 9270"/>
                <a:gd name="T109" fmla="*/ 6437 h 9270"/>
                <a:gd name="T110" fmla="*/ 0 w 9270"/>
                <a:gd name="T111" fmla="*/ 4635 h 9270"/>
                <a:gd name="T112" fmla="*/ 367 w 9270"/>
                <a:gd name="T113" fmla="*/ 2833 h 9270"/>
                <a:gd name="T114" fmla="*/ 1355 w 9270"/>
                <a:gd name="T115" fmla="*/ 1355 h 9270"/>
                <a:gd name="T116" fmla="*/ 2833 w 9270"/>
                <a:gd name="T117" fmla="*/ 367 h 9270"/>
                <a:gd name="T118" fmla="*/ 4635 w 9270"/>
                <a:gd name="T119" fmla="*/ 0 h 9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270" h="9270">
                  <a:moveTo>
                    <a:pt x="5827" y="3018"/>
                  </a:moveTo>
                  <a:cubicBezTo>
                    <a:pt x="5943" y="3018"/>
                    <a:pt x="6043" y="3059"/>
                    <a:pt x="6126" y="3142"/>
                  </a:cubicBezTo>
                  <a:cubicBezTo>
                    <a:pt x="6210" y="3225"/>
                    <a:pt x="6252" y="3324"/>
                    <a:pt x="6252" y="3440"/>
                  </a:cubicBezTo>
                  <a:cubicBezTo>
                    <a:pt x="6252" y="3556"/>
                    <a:pt x="6210" y="3657"/>
                    <a:pt x="6126" y="3740"/>
                  </a:cubicBezTo>
                  <a:lnTo>
                    <a:pt x="5231" y="4635"/>
                  </a:lnTo>
                  <a:lnTo>
                    <a:pt x="6126" y="5527"/>
                  </a:lnTo>
                  <a:cubicBezTo>
                    <a:pt x="6210" y="5611"/>
                    <a:pt x="6252" y="5710"/>
                    <a:pt x="6252" y="5823"/>
                  </a:cubicBezTo>
                  <a:cubicBezTo>
                    <a:pt x="6252" y="5939"/>
                    <a:pt x="6210" y="6040"/>
                    <a:pt x="6126" y="6122"/>
                  </a:cubicBezTo>
                  <a:cubicBezTo>
                    <a:pt x="6043" y="6204"/>
                    <a:pt x="5943" y="6246"/>
                    <a:pt x="5827" y="6246"/>
                  </a:cubicBezTo>
                  <a:cubicBezTo>
                    <a:pt x="5710" y="6246"/>
                    <a:pt x="5612" y="6204"/>
                    <a:pt x="5530" y="6123"/>
                  </a:cubicBezTo>
                  <a:lnTo>
                    <a:pt x="4635" y="5231"/>
                  </a:lnTo>
                  <a:lnTo>
                    <a:pt x="3743" y="6123"/>
                  </a:lnTo>
                  <a:cubicBezTo>
                    <a:pt x="3662" y="6204"/>
                    <a:pt x="3562" y="6246"/>
                    <a:pt x="3443" y="6246"/>
                  </a:cubicBezTo>
                  <a:cubicBezTo>
                    <a:pt x="3327" y="6246"/>
                    <a:pt x="3228" y="6204"/>
                    <a:pt x="3145" y="6123"/>
                  </a:cubicBezTo>
                  <a:cubicBezTo>
                    <a:pt x="3063" y="6042"/>
                    <a:pt x="3022" y="5943"/>
                    <a:pt x="3022" y="5827"/>
                  </a:cubicBezTo>
                  <a:cubicBezTo>
                    <a:pt x="3022" y="5709"/>
                    <a:pt x="3062" y="5608"/>
                    <a:pt x="3143" y="5527"/>
                  </a:cubicBezTo>
                  <a:lnTo>
                    <a:pt x="4039" y="4635"/>
                  </a:lnTo>
                  <a:lnTo>
                    <a:pt x="3143" y="3740"/>
                  </a:lnTo>
                  <a:cubicBezTo>
                    <a:pt x="3062" y="3659"/>
                    <a:pt x="3022" y="3560"/>
                    <a:pt x="3022" y="3444"/>
                  </a:cubicBezTo>
                  <a:cubicBezTo>
                    <a:pt x="3022" y="3327"/>
                    <a:pt x="3063" y="3226"/>
                    <a:pt x="3145" y="3144"/>
                  </a:cubicBezTo>
                  <a:cubicBezTo>
                    <a:pt x="3228" y="3060"/>
                    <a:pt x="3327" y="3019"/>
                    <a:pt x="3443" y="3019"/>
                  </a:cubicBezTo>
                  <a:cubicBezTo>
                    <a:pt x="3560" y="3018"/>
                    <a:pt x="3659" y="3060"/>
                    <a:pt x="3743" y="3144"/>
                  </a:cubicBezTo>
                  <a:lnTo>
                    <a:pt x="4635" y="4039"/>
                  </a:lnTo>
                  <a:lnTo>
                    <a:pt x="5530" y="3144"/>
                  </a:lnTo>
                  <a:cubicBezTo>
                    <a:pt x="5614" y="3060"/>
                    <a:pt x="5713" y="3019"/>
                    <a:pt x="5827" y="3019"/>
                  </a:cubicBezTo>
                  <a:lnTo>
                    <a:pt x="5827" y="3018"/>
                  </a:lnTo>
                  <a:close/>
                  <a:moveTo>
                    <a:pt x="4635" y="843"/>
                  </a:moveTo>
                  <a:cubicBezTo>
                    <a:pt x="4121" y="843"/>
                    <a:pt x="3630" y="944"/>
                    <a:pt x="3162" y="1145"/>
                  </a:cubicBezTo>
                  <a:cubicBezTo>
                    <a:pt x="2694" y="1344"/>
                    <a:pt x="2290" y="1615"/>
                    <a:pt x="1952" y="1952"/>
                  </a:cubicBezTo>
                  <a:cubicBezTo>
                    <a:pt x="1614" y="2291"/>
                    <a:pt x="1345" y="2693"/>
                    <a:pt x="1144" y="3162"/>
                  </a:cubicBezTo>
                  <a:cubicBezTo>
                    <a:pt x="943" y="3629"/>
                    <a:pt x="843" y="4121"/>
                    <a:pt x="843" y="4635"/>
                  </a:cubicBezTo>
                  <a:cubicBezTo>
                    <a:pt x="843" y="5147"/>
                    <a:pt x="943" y="5639"/>
                    <a:pt x="1144" y="6108"/>
                  </a:cubicBezTo>
                  <a:cubicBezTo>
                    <a:pt x="1345" y="6577"/>
                    <a:pt x="1614" y="6979"/>
                    <a:pt x="1952" y="7318"/>
                  </a:cubicBezTo>
                  <a:cubicBezTo>
                    <a:pt x="2290" y="7655"/>
                    <a:pt x="2693" y="7924"/>
                    <a:pt x="3162" y="8125"/>
                  </a:cubicBezTo>
                  <a:cubicBezTo>
                    <a:pt x="3631" y="8326"/>
                    <a:pt x="4122" y="8427"/>
                    <a:pt x="4635" y="8427"/>
                  </a:cubicBezTo>
                  <a:cubicBezTo>
                    <a:pt x="5148" y="8427"/>
                    <a:pt x="5639" y="8326"/>
                    <a:pt x="6108" y="8125"/>
                  </a:cubicBezTo>
                  <a:cubicBezTo>
                    <a:pt x="6577" y="7924"/>
                    <a:pt x="6980" y="7655"/>
                    <a:pt x="7318" y="7318"/>
                  </a:cubicBezTo>
                  <a:cubicBezTo>
                    <a:pt x="7656" y="6979"/>
                    <a:pt x="7925" y="6577"/>
                    <a:pt x="8126" y="6108"/>
                  </a:cubicBezTo>
                  <a:cubicBezTo>
                    <a:pt x="8327" y="5639"/>
                    <a:pt x="8427" y="5147"/>
                    <a:pt x="8427" y="4635"/>
                  </a:cubicBezTo>
                  <a:cubicBezTo>
                    <a:pt x="8427" y="4121"/>
                    <a:pt x="8327" y="3630"/>
                    <a:pt x="8126" y="3162"/>
                  </a:cubicBezTo>
                  <a:cubicBezTo>
                    <a:pt x="7925" y="2693"/>
                    <a:pt x="7656" y="2291"/>
                    <a:pt x="7318" y="1952"/>
                  </a:cubicBezTo>
                  <a:cubicBezTo>
                    <a:pt x="6980" y="1615"/>
                    <a:pt x="6576" y="1344"/>
                    <a:pt x="6108" y="1145"/>
                  </a:cubicBezTo>
                  <a:cubicBezTo>
                    <a:pt x="5640" y="944"/>
                    <a:pt x="5149" y="843"/>
                    <a:pt x="4635" y="843"/>
                  </a:cubicBezTo>
                  <a:close/>
                  <a:moveTo>
                    <a:pt x="4635" y="0"/>
                  </a:moveTo>
                  <a:cubicBezTo>
                    <a:pt x="5265" y="0"/>
                    <a:pt x="5866" y="123"/>
                    <a:pt x="6437" y="367"/>
                  </a:cubicBezTo>
                  <a:cubicBezTo>
                    <a:pt x="7009" y="612"/>
                    <a:pt x="7502" y="941"/>
                    <a:pt x="7915" y="1355"/>
                  </a:cubicBezTo>
                  <a:cubicBezTo>
                    <a:pt x="8329" y="1768"/>
                    <a:pt x="8658" y="2261"/>
                    <a:pt x="8903" y="2833"/>
                  </a:cubicBezTo>
                  <a:cubicBezTo>
                    <a:pt x="9148" y="3404"/>
                    <a:pt x="9270" y="4005"/>
                    <a:pt x="9270" y="4635"/>
                  </a:cubicBezTo>
                  <a:cubicBezTo>
                    <a:pt x="9270" y="5265"/>
                    <a:pt x="9148" y="5865"/>
                    <a:pt x="8903" y="6437"/>
                  </a:cubicBezTo>
                  <a:cubicBezTo>
                    <a:pt x="8658" y="7009"/>
                    <a:pt x="8329" y="7501"/>
                    <a:pt x="7915" y="7914"/>
                  </a:cubicBezTo>
                  <a:cubicBezTo>
                    <a:pt x="7502" y="8329"/>
                    <a:pt x="7009" y="8658"/>
                    <a:pt x="6437" y="8902"/>
                  </a:cubicBezTo>
                  <a:cubicBezTo>
                    <a:pt x="5866" y="9146"/>
                    <a:pt x="5265" y="9270"/>
                    <a:pt x="4635" y="9270"/>
                  </a:cubicBezTo>
                  <a:cubicBezTo>
                    <a:pt x="4005" y="9270"/>
                    <a:pt x="3404" y="9146"/>
                    <a:pt x="2833" y="8902"/>
                  </a:cubicBezTo>
                  <a:cubicBezTo>
                    <a:pt x="2261" y="8658"/>
                    <a:pt x="1769" y="8329"/>
                    <a:pt x="1355" y="7914"/>
                  </a:cubicBezTo>
                  <a:cubicBezTo>
                    <a:pt x="941" y="7501"/>
                    <a:pt x="612" y="7009"/>
                    <a:pt x="367" y="6437"/>
                  </a:cubicBezTo>
                  <a:cubicBezTo>
                    <a:pt x="122" y="5865"/>
                    <a:pt x="0" y="5265"/>
                    <a:pt x="0" y="4635"/>
                  </a:cubicBezTo>
                  <a:cubicBezTo>
                    <a:pt x="0" y="4005"/>
                    <a:pt x="122" y="3404"/>
                    <a:pt x="367" y="2833"/>
                  </a:cubicBezTo>
                  <a:cubicBezTo>
                    <a:pt x="612" y="2261"/>
                    <a:pt x="941" y="1768"/>
                    <a:pt x="1355" y="1355"/>
                  </a:cubicBezTo>
                  <a:cubicBezTo>
                    <a:pt x="1769" y="941"/>
                    <a:pt x="2261" y="612"/>
                    <a:pt x="2833" y="367"/>
                  </a:cubicBezTo>
                  <a:cubicBezTo>
                    <a:pt x="3404" y="123"/>
                    <a:pt x="4005" y="0"/>
                    <a:pt x="4635" y="0"/>
                  </a:cubicBezTo>
                  <a:close/>
                </a:path>
              </a:pathLst>
            </a:custGeom>
            <a:solidFill>
              <a:srgbClr val="C55A11"/>
            </a:solidFill>
            <a:ln>
              <a:noFill/>
            </a:ln>
          </p:spPr>
          <p:txBody>
            <a:bodyPr/>
            <a:lstStyle/>
            <a:p>
              <a:pPr>
                <a:lnSpc>
                  <a:spcPct val="120000"/>
                </a:lnSpc>
              </a:pPr>
              <a:endParaRPr lang="zh-CN" altLang="en-US"/>
            </a:p>
          </p:txBody>
        </p:sp>
        <p:sp>
          <p:nvSpPr>
            <p:cNvPr id="26" name="文本框 25">
              <a:extLst>
                <a:ext uri="{FF2B5EF4-FFF2-40B4-BE49-F238E27FC236}">
                  <a16:creationId xmlns:a16="http://schemas.microsoft.com/office/drawing/2014/main" id="{2F881133-61FD-402A-B52C-631C62FDB997}"/>
                </a:ext>
              </a:extLst>
            </p:cNvPr>
            <p:cNvSpPr txBox="1"/>
            <p:nvPr/>
          </p:nvSpPr>
          <p:spPr>
            <a:xfrm>
              <a:off x="3335579" y="4998166"/>
              <a:ext cx="5230495"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a:t>                     is still not differentiable!</a:t>
              </a:r>
              <a:endParaRPr lang="zh-CN" altLang="en-US" sz="2200"/>
            </a:p>
          </p:txBody>
        </p:sp>
        <p:sp>
          <p:nvSpPr>
            <p:cNvPr id="27" name="文本框 26">
              <a:extLst>
                <a:ext uri="{FF2B5EF4-FFF2-40B4-BE49-F238E27FC236}">
                  <a16:creationId xmlns:a16="http://schemas.microsoft.com/office/drawing/2014/main" id="{6BDF65A6-D1EB-476B-9D48-31B997A404D5}"/>
                </a:ext>
              </a:extLst>
            </p:cNvPr>
            <p:cNvSpPr txBox="1"/>
            <p:nvPr/>
          </p:nvSpPr>
          <p:spPr>
            <a:xfrm>
              <a:off x="3335579" y="5545999"/>
              <a:ext cx="6736396" cy="769441"/>
            </a:xfrm>
            <a:prstGeom prst="rect">
              <a:avLst/>
            </a:prstGeom>
            <a:noFill/>
          </p:spPr>
          <p:txBody>
            <a:bodyPr wrap="square" rtlCol="0">
              <a:spAutoFit/>
            </a:bodyPr>
            <a:lstStyle/>
            <a:p>
              <a:pPr marL="342900" indent="-342900">
                <a:buFont typeface="Arial" panose="020B0604020202020204" pitchFamily="34" charset="0"/>
                <a:buChar char="•"/>
              </a:pPr>
              <a:r>
                <a:rPr lang="en-US" altLang="zh-CN" sz="2200">
                  <a:solidFill>
                    <a:srgbClr val="C55A11"/>
                  </a:solidFill>
                </a:rPr>
                <a:t>Calculating                requires sorting the scores of    positive and negative instances.</a:t>
              </a:r>
              <a:endParaRPr lang="zh-CN" altLang="en-US" sz="2200">
                <a:solidFill>
                  <a:srgbClr val="C55A11"/>
                </a:solidFill>
              </a:endParaRPr>
            </a:p>
          </p:txBody>
        </p:sp>
        <p:pic>
          <p:nvPicPr>
            <p:cNvPr id="32" name="图片 31" descr="\documentclass{article}&#10;\usepackage{amsmath}&#10;\usepackage{color}&#10;\pagestyle{empty}&#10;\begin{document}&#10;&#10;$$&#10;\textcolor{red}{\boldsymbol{x}_{(i)}^{+}, \boldsymbol{x}_{(j)}^{-}}&#10;$$&#10;&#10;&#10;\end{document}" title="IguanaTex Bitmap Display">
              <a:extLst>
                <a:ext uri="{FF2B5EF4-FFF2-40B4-BE49-F238E27FC236}">
                  <a16:creationId xmlns:a16="http://schemas.microsoft.com/office/drawing/2014/main" id="{9474675F-154E-4EDB-93CA-C95DAE5E4C82}"/>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5299509" y="5595875"/>
              <a:ext cx="957466" cy="366655"/>
            </a:xfrm>
            <a:prstGeom prst="rect">
              <a:avLst/>
            </a:prstGeom>
          </p:spPr>
        </p:pic>
      </p:grpSp>
      <p:grpSp>
        <p:nvGrpSpPr>
          <p:cNvPr id="9" name="组合 8">
            <a:extLst>
              <a:ext uri="{FF2B5EF4-FFF2-40B4-BE49-F238E27FC236}">
                <a16:creationId xmlns:a16="http://schemas.microsoft.com/office/drawing/2014/main" id="{97BA4F40-E420-4D98-96BD-D0EBB0517B41}"/>
              </a:ext>
            </a:extLst>
          </p:cNvPr>
          <p:cNvGrpSpPr/>
          <p:nvPr/>
        </p:nvGrpSpPr>
        <p:grpSpPr>
          <a:xfrm>
            <a:off x="7253057" y="2834272"/>
            <a:ext cx="4225031" cy="1501682"/>
            <a:chOff x="7253057" y="2834272"/>
            <a:chExt cx="4225031" cy="1501682"/>
          </a:xfrm>
        </p:grpSpPr>
        <p:sp>
          <p:nvSpPr>
            <p:cNvPr id="38" name="矩形 37">
              <a:extLst>
                <a:ext uri="{FF2B5EF4-FFF2-40B4-BE49-F238E27FC236}">
                  <a16:creationId xmlns:a16="http://schemas.microsoft.com/office/drawing/2014/main" id="{06443716-008C-469B-BE60-08DA5020D139}"/>
                </a:ext>
              </a:extLst>
            </p:cNvPr>
            <p:cNvSpPr/>
            <p:nvPr/>
          </p:nvSpPr>
          <p:spPr>
            <a:xfrm>
              <a:off x="7253057" y="3809483"/>
              <a:ext cx="4225031" cy="52647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35" name="图片 34" descr="\documentclass{article}&#10;\usepackage{amsmath}&#10;\pagestyle{empty}&#10;\begin{document}&#10;&#10;&#10;$$&#10;\ell_{\exp} (t)=\exp (-t), \ell_{s q}(t)=(1-t)^{2}&#10;$$&#10;&#10;\end{document}" title="IguanaTex Bitmap Display">
              <a:extLst>
                <a:ext uri="{FF2B5EF4-FFF2-40B4-BE49-F238E27FC236}">
                  <a16:creationId xmlns:a16="http://schemas.microsoft.com/office/drawing/2014/main" id="{AA1B60D1-D833-462B-AC08-B23A30A128B7}"/>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95713" y="3919458"/>
              <a:ext cx="3903729" cy="304758"/>
            </a:xfrm>
            <a:prstGeom prst="rect">
              <a:avLst/>
            </a:prstGeom>
          </p:spPr>
        </p:pic>
        <p:sp>
          <p:nvSpPr>
            <p:cNvPr id="40" name="curved-up-arrow_20901 1">
              <a:extLst>
                <a:ext uri="{FF2B5EF4-FFF2-40B4-BE49-F238E27FC236}">
                  <a16:creationId xmlns:a16="http://schemas.microsoft.com/office/drawing/2014/main" id="{E208CBBD-B493-43E3-A770-7289519F137C}"/>
                </a:ext>
              </a:extLst>
            </p:cNvPr>
            <p:cNvSpPr>
              <a:spLocks noChangeAspect="1"/>
            </p:cNvSpPr>
            <p:nvPr/>
          </p:nvSpPr>
          <p:spPr bwMode="auto">
            <a:xfrm rot="20792212" flipV="1">
              <a:off x="9015633" y="2834272"/>
              <a:ext cx="496652" cy="806454"/>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FBE5D6"/>
            </a:solidFill>
            <a:ln>
              <a:noFill/>
            </a:ln>
          </p:spPr>
          <p:txBody>
            <a:bodyPr/>
            <a:lstStyle/>
            <a:p>
              <a:pPr>
                <a:lnSpc>
                  <a:spcPct val="120000"/>
                </a:lnSpc>
              </a:pPr>
              <a:endParaRPr lang="zh-CN" altLang="en-US"/>
            </a:p>
          </p:txBody>
        </p:sp>
      </p:grpSp>
      <p:pic>
        <p:nvPicPr>
          <p:cNvPr id="5" name="图片 4" descr="\documentclass{article}&#10;\usepackage{amsmath}&#10;\usepackage{amssymb}&#10;\pagestyle{empty}&#10;\begin{document}&#10;$\ell_{0,1}$&#10;&#10;&#10;&#10;\end{document}" title="IguanaTex Bitmap Display">
            <a:extLst>
              <a:ext uri="{FF2B5EF4-FFF2-40B4-BE49-F238E27FC236}">
                <a16:creationId xmlns:a16="http://schemas.microsoft.com/office/drawing/2014/main" id="{3BF7EC0D-7CED-446E-BA11-52C800602660}"/>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2311054" y="1859265"/>
            <a:ext cx="486400" cy="352000"/>
          </a:xfrm>
          <a:prstGeom prst="rect">
            <a:avLst/>
          </a:prstGeom>
        </p:spPr>
      </p:pic>
      <p:pic>
        <p:nvPicPr>
          <p:cNvPr id="7" name="图片 6" descr="\documentclass{article}&#10;\usepackage{amsmath}&#10;\usepackage{amssymb}&#10;\pagestyle{empty}&#10;\begin{document}&#10;&#10;$\ell$&#10;&#10;&#10;\end{document}" title="IguanaTex Bitmap Display">
            <a:extLst>
              <a:ext uri="{FF2B5EF4-FFF2-40B4-BE49-F238E27FC236}">
                <a16:creationId xmlns:a16="http://schemas.microsoft.com/office/drawing/2014/main" id="{1AF0C1C7-4474-45AA-B8B7-F592072CEDB7}"/>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6864427" y="1876839"/>
            <a:ext cx="140800" cy="253867"/>
          </a:xfrm>
          <a:prstGeom prst="rect">
            <a:avLst/>
          </a:prstGeom>
        </p:spPr>
      </p:pic>
    </p:spTree>
    <p:extLst>
      <p:ext uri="{BB962C8B-B14F-4D97-AF65-F5344CB8AC3E}">
        <p14:creationId xmlns:p14="http://schemas.microsoft.com/office/powerpoint/2010/main" val="131860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AAF240C0-01B0-437E-9131-30D912295493}"/>
              </a:ext>
            </a:extLst>
          </p:cNvPr>
          <p:cNvSpPr/>
          <p:nvPr/>
        </p:nvSpPr>
        <p:spPr>
          <a:xfrm>
            <a:off x="2877953" y="4491356"/>
            <a:ext cx="1838425" cy="244124"/>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1" name="矩形 30">
            <a:extLst>
              <a:ext uri="{FF2B5EF4-FFF2-40B4-BE49-F238E27FC236}">
                <a16:creationId xmlns:a16="http://schemas.microsoft.com/office/drawing/2014/main" id="{4DA91362-A4E8-4929-B445-4308313F5DE6}"/>
              </a:ext>
            </a:extLst>
          </p:cNvPr>
          <p:cNvSpPr/>
          <p:nvPr/>
        </p:nvSpPr>
        <p:spPr>
          <a:xfrm>
            <a:off x="2877954" y="3656424"/>
            <a:ext cx="1838425" cy="244124"/>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6" name="图片 5" descr="\documentclass{article}&#10;\usepackage{amsmath}&#10;\pagestyle{empty}&#10;\begin{document}&#10;The original optimization problem is equivalent to the following problem:&#10;$$&#10;\begin{aligned}&#10;&amp; \min _{\boldsymbol{\theta}} \frac{1}{n_{+} n_{-}} \sum_{i=1}^{n_{+}} \sum_{j=1}^{n_{-}} v_{i}^{+} \cdot v_{j}^{-} \cdot \ell\left(f_{\boldsymbol{\theta}}, \boldsymbol{x}_{i}^{+}, \boldsymbol{x}_{j}^{-}\right) \\&#10;\text {s.t. } v_{+} &amp;=\underset{v_{i}^{+} \in[0,1], \sum_{i=1}^{n_{+}} v_{i}^{+} \leq n_{+}^{\alpha}}{\operatorname{argmax}} \sum_{i=1}^{n_{+}}\left(v_{i}^{+} \cdot\left(1-f_{\boldsymbol{\theta}}\left(\boldsymbol{x}_{i}^{+}\right)\right)\right) \\&#10;v_{-} &amp;=\underset{v_{j}^{-} \in[0,1], \sum_{j=1}^{n_{-}} v_{j}^{-} \leq n_{-}^{\beta}}{\operatorname{argmax}} \sum_{j=1}^{n_{-}}\left(v_{j}^{-} \cdot f_{\boldsymbol{\theta}}\left(\boldsymbol{x}_{j}^{-}\right)\right)&#10;\end{aligned}&#10;$$&#10;where&#10;$$&#10;\ell\left(f_{\boldsymbol{\theta}}, \boldsymbol{x}_{i}^{+}, \boldsymbol{x}_{j}^{-}\right)=\ell\left(f_{\boldsymbol{\theta}}\left(\boldsymbol{x}_{i}^{+}\right)-f_{\boldsymbol{\theta}}\left(\boldsymbol{x}_{j}^{-}\right)\right)&#10;$$&#10;&#10;&#10;&#10;\end{document}" title="IguanaTex Bitmap Display">
            <a:extLst>
              <a:ext uri="{FF2B5EF4-FFF2-40B4-BE49-F238E27FC236}">
                <a16:creationId xmlns:a16="http://schemas.microsoft.com/office/drawing/2014/main" id="{8ABFC36C-7D78-4B41-B242-4AC63EC971C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06730" y="1847381"/>
            <a:ext cx="7504850" cy="3723460"/>
          </a:xfrm>
          <a:prstGeom prst="rect">
            <a:avLst/>
          </a:prstGeom>
        </p:spPr>
      </p:pic>
      <p:sp>
        <p:nvSpPr>
          <p:cNvPr id="16" name="矩形 15">
            <a:extLst>
              <a:ext uri="{FF2B5EF4-FFF2-40B4-BE49-F238E27FC236}">
                <a16:creationId xmlns:a16="http://schemas.microsoft.com/office/drawing/2014/main" id="{DE3A32C5-DD70-4471-8973-031B640B1A3D}"/>
              </a:ext>
            </a:extLst>
          </p:cNvPr>
          <p:cNvSpPr/>
          <p:nvPr/>
        </p:nvSpPr>
        <p:spPr>
          <a:xfrm>
            <a:off x="8701120" y="4995175"/>
            <a:ext cx="2987546" cy="11304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标题 1">
            <a:extLst>
              <a:ext uri="{FF2B5EF4-FFF2-40B4-BE49-F238E27FC236}">
                <a16:creationId xmlns:a16="http://schemas.microsoft.com/office/drawing/2014/main" id="{8D1164D0-8757-4F23-9BBC-9359BC8B4B67}"/>
              </a:ext>
            </a:extLst>
          </p:cNvPr>
          <p:cNvSpPr>
            <a:spLocks noGrp="1"/>
          </p:cNvSpPr>
          <p:nvPr>
            <p:ph type="title"/>
          </p:nvPr>
        </p:nvSpPr>
        <p:spPr/>
        <p:txBody>
          <a:bodyPr/>
          <a:lstStyle/>
          <a:p>
            <a:r>
              <a:rPr lang="en-US" altLang="zh-CN" b="1">
                <a:solidFill>
                  <a:schemeClr val="accent1"/>
                </a:solidFill>
              </a:rPr>
              <a:t>Step2</a:t>
            </a:r>
            <a:r>
              <a:rPr lang="en-US" altLang="zh-CN"/>
              <a:t> Bi-level optimization </a:t>
            </a:r>
            <a:endParaRPr lang="zh-CN" altLang="en-US"/>
          </a:p>
        </p:txBody>
      </p:sp>
      <p:sp>
        <p:nvSpPr>
          <p:cNvPr id="13" name="矩形 12">
            <a:extLst>
              <a:ext uri="{FF2B5EF4-FFF2-40B4-BE49-F238E27FC236}">
                <a16:creationId xmlns:a16="http://schemas.microsoft.com/office/drawing/2014/main" id="{F453894A-513B-4EDA-A7FB-8881EA087E72}"/>
              </a:ext>
            </a:extLst>
          </p:cNvPr>
          <p:cNvSpPr/>
          <p:nvPr/>
        </p:nvSpPr>
        <p:spPr>
          <a:xfrm>
            <a:off x="1873188" y="3109756"/>
            <a:ext cx="6152226" cy="1739924"/>
          </a:xfrm>
          <a:prstGeom prst="rect">
            <a:avLst/>
          </a:prstGeom>
          <a:noFill/>
          <a:ln w="38100">
            <a:solidFill>
              <a:srgbClr val="F3AF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4" name="文本框 13">
            <a:extLst>
              <a:ext uri="{FF2B5EF4-FFF2-40B4-BE49-F238E27FC236}">
                <a16:creationId xmlns:a16="http://schemas.microsoft.com/office/drawing/2014/main" id="{8AC396A8-9608-4A77-AC0F-9811A4A17CFB}"/>
              </a:ext>
            </a:extLst>
          </p:cNvPr>
          <p:cNvSpPr txBox="1"/>
          <p:nvPr/>
        </p:nvSpPr>
        <p:spPr>
          <a:xfrm>
            <a:off x="8449367" y="5098884"/>
            <a:ext cx="3507456" cy="1015663"/>
          </a:xfrm>
          <a:prstGeom prst="rect">
            <a:avLst/>
          </a:prstGeom>
          <a:noFill/>
        </p:spPr>
        <p:txBody>
          <a:bodyPr wrap="square" rtlCol="0">
            <a:spAutoFit/>
          </a:bodyPr>
          <a:lstStyle/>
          <a:p>
            <a:pPr algn="ctr"/>
            <a:r>
              <a:rPr lang="en-US" altLang="zh-CN" sz="2000" b="1">
                <a:solidFill>
                  <a:schemeClr val="accent2">
                    <a:lumMod val="75000"/>
                  </a:schemeClr>
                </a:solidFill>
                <a:latin typeface="+mj-lt"/>
              </a:rPr>
              <a:t>Inner-level problem</a:t>
            </a:r>
          </a:p>
          <a:p>
            <a:pPr algn="ctr"/>
            <a:r>
              <a:rPr lang="en-US" altLang="zh-CN" sz="2000">
                <a:latin typeface="+mj-lt"/>
              </a:rPr>
              <a:t>a sparse sample selection process</a:t>
            </a:r>
            <a:endParaRPr lang="zh-CN" altLang="en-US" sz="2000">
              <a:latin typeface="+mj-lt"/>
            </a:endParaRPr>
          </a:p>
        </p:txBody>
      </p:sp>
      <p:sp>
        <p:nvSpPr>
          <p:cNvPr id="21" name="curved-up-arrow_20901">
            <a:extLst>
              <a:ext uri="{FF2B5EF4-FFF2-40B4-BE49-F238E27FC236}">
                <a16:creationId xmlns:a16="http://schemas.microsoft.com/office/drawing/2014/main" id="{23AFF095-32A0-4E60-A51E-24820C1F1C9E}"/>
              </a:ext>
            </a:extLst>
          </p:cNvPr>
          <p:cNvSpPr>
            <a:spLocks noChangeAspect="1"/>
          </p:cNvSpPr>
          <p:nvPr/>
        </p:nvSpPr>
        <p:spPr bwMode="auto">
          <a:xfrm rot="5709576">
            <a:off x="8065595" y="4888195"/>
            <a:ext cx="414380" cy="837661"/>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FBE5D6"/>
          </a:solidFill>
          <a:ln>
            <a:noFill/>
          </a:ln>
        </p:spPr>
        <p:txBody>
          <a:bodyPr/>
          <a:lstStyle/>
          <a:p>
            <a:pPr>
              <a:lnSpc>
                <a:spcPct val="120000"/>
              </a:lnSpc>
            </a:pPr>
            <a:endParaRPr lang="zh-CN" altLang="en-US"/>
          </a:p>
        </p:txBody>
      </p:sp>
      <p:sp>
        <p:nvSpPr>
          <p:cNvPr id="22" name="矩形 21">
            <a:extLst>
              <a:ext uri="{FF2B5EF4-FFF2-40B4-BE49-F238E27FC236}">
                <a16:creationId xmlns:a16="http://schemas.microsoft.com/office/drawing/2014/main" id="{FF8DCEB8-B650-4D93-96F7-EB55D0E24DB2}"/>
              </a:ext>
            </a:extLst>
          </p:cNvPr>
          <p:cNvSpPr/>
          <p:nvPr/>
        </p:nvSpPr>
        <p:spPr>
          <a:xfrm>
            <a:off x="1873188" y="2238340"/>
            <a:ext cx="6152226" cy="804842"/>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文本框 22">
            <a:extLst>
              <a:ext uri="{FF2B5EF4-FFF2-40B4-BE49-F238E27FC236}">
                <a16:creationId xmlns:a16="http://schemas.microsoft.com/office/drawing/2014/main" id="{7FDCE683-0972-46CF-9321-73D8F73A5932}"/>
              </a:ext>
            </a:extLst>
          </p:cNvPr>
          <p:cNvSpPr txBox="1"/>
          <p:nvPr/>
        </p:nvSpPr>
        <p:spPr>
          <a:xfrm>
            <a:off x="8636283" y="1785619"/>
            <a:ext cx="2987546" cy="1176284"/>
          </a:xfrm>
          <a:prstGeom prst="rect">
            <a:avLst/>
          </a:prstGeom>
          <a:solidFill>
            <a:schemeClr val="accent6">
              <a:lumMod val="20000"/>
              <a:lumOff val="80000"/>
            </a:schemeClr>
          </a:solidFill>
        </p:spPr>
        <p:txBody>
          <a:bodyPr wrap="square" rtlCol="0">
            <a:spAutoFit/>
          </a:bodyPr>
          <a:lstStyle>
            <a:defPPr>
              <a:defRPr lang="zh-CN"/>
            </a:defPPr>
            <a:lvl1pPr algn="ctr"/>
          </a:lstStyle>
          <a:p>
            <a:pPr>
              <a:lnSpc>
                <a:spcPct val="120000"/>
              </a:lnSpc>
            </a:pPr>
            <a:r>
              <a:rPr lang="en-US" altLang="zh-CN" sz="2000" b="1">
                <a:solidFill>
                  <a:schemeClr val="accent2">
                    <a:lumMod val="75000"/>
                  </a:schemeClr>
                </a:solidFill>
              </a:rPr>
              <a:t>Outer-level problem </a:t>
            </a:r>
            <a:r>
              <a:rPr lang="en-US" altLang="zh-CN" sz="2000"/>
              <a:t>optimization based on the chosen instances</a:t>
            </a:r>
            <a:endParaRPr lang="zh-CN" altLang="en-US" sz="2000"/>
          </a:p>
        </p:txBody>
      </p:sp>
      <p:sp>
        <p:nvSpPr>
          <p:cNvPr id="24" name="curved-up-arrow_20901 1 1">
            <a:extLst>
              <a:ext uri="{FF2B5EF4-FFF2-40B4-BE49-F238E27FC236}">
                <a16:creationId xmlns:a16="http://schemas.microsoft.com/office/drawing/2014/main" id="{13584DB5-1546-4D70-A1D1-6CD9D6666EA1}"/>
              </a:ext>
            </a:extLst>
          </p:cNvPr>
          <p:cNvSpPr>
            <a:spLocks noChangeAspect="1"/>
          </p:cNvSpPr>
          <p:nvPr/>
        </p:nvSpPr>
        <p:spPr bwMode="auto">
          <a:xfrm rot="16200000" flipV="1">
            <a:off x="8019071" y="2127235"/>
            <a:ext cx="450246" cy="784176"/>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lumMod val="40000"/>
              <a:lumOff val="60000"/>
            </a:schemeClr>
          </a:solidFill>
          <a:ln>
            <a:noFill/>
          </a:ln>
        </p:spPr>
        <p:txBody>
          <a:bodyPr/>
          <a:lstStyle/>
          <a:p>
            <a:pPr>
              <a:lnSpc>
                <a:spcPct val="120000"/>
              </a:lnSpc>
            </a:pPr>
            <a:endParaRPr lang="zh-CN" altLang="en-US"/>
          </a:p>
        </p:txBody>
      </p:sp>
      <p:sp>
        <p:nvSpPr>
          <p:cNvPr id="32" name="矩形 31">
            <a:extLst>
              <a:ext uri="{FF2B5EF4-FFF2-40B4-BE49-F238E27FC236}">
                <a16:creationId xmlns:a16="http://schemas.microsoft.com/office/drawing/2014/main" id="{5E88FE77-D449-4030-A4D9-C412126EA7AB}"/>
              </a:ext>
            </a:extLst>
          </p:cNvPr>
          <p:cNvSpPr/>
          <p:nvPr/>
        </p:nvSpPr>
        <p:spPr>
          <a:xfrm>
            <a:off x="8674206" y="3475187"/>
            <a:ext cx="2987546" cy="1110413"/>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 name="文本框 32">
            <a:extLst>
              <a:ext uri="{FF2B5EF4-FFF2-40B4-BE49-F238E27FC236}">
                <a16:creationId xmlns:a16="http://schemas.microsoft.com/office/drawing/2014/main" id="{DF201FBE-6EB5-4B1B-B06B-7CC030273778}"/>
              </a:ext>
            </a:extLst>
          </p:cNvPr>
          <p:cNvSpPr txBox="1"/>
          <p:nvPr/>
        </p:nvSpPr>
        <p:spPr>
          <a:xfrm>
            <a:off x="8636282" y="3475693"/>
            <a:ext cx="3133626" cy="1015663"/>
          </a:xfrm>
          <a:prstGeom prst="rect">
            <a:avLst/>
          </a:prstGeom>
          <a:noFill/>
        </p:spPr>
        <p:txBody>
          <a:bodyPr wrap="square" rtlCol="0">
            <a:spAutoFit/>
          </a:bodyPr>
          <a:lstStyle/>
          <a:p>
            <a:pPr algn="ctr"/>
            <a:r>
              <a:rPr lang="en-US" altLang="zh-CN" sz="2000"/>
              <a:t>The ball constraints makes the optimization intractable</a:t>
            </a:r>
            <a:endParaRPr lang="zh-CN" altLang="en-US" sz="2000"/>
          </a:p>
        </p:txBody>
      </p:sp>
      <p:sp>
        <p:nvSpPr>
          <p:cNvPr id="35" name="curved-up-arrow_20901 1 2">
            <a:extLst>
              <a:ext uri="{FF2B5EF4-FFF2-40B4-BE49-F238E27FC236}">
                <a16:creationId xmlns:a16="http://schemas.microsoft.com/office/drawing/2014/main" id="{CF385EA0-34A5-47F1-8754-11952BD13344}"/>
              </a:ext>
            </a:extLst>
          </p:cNvPr>
          <p:cNvSpPr>
            <a:spLocks noChangeAspect="1"/>
          </p:cNvSpPr>
          <p:nvPr/>
        </p:nvSpPr>
        <p:spPr bwMode="auto">
          <a:xfrm rot="16200000" flipV="1">
            <a:off x="8003983" y="3647854"/>
            <a:ext cx="450246" cy="784176"/>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D1D1FF"/>
          </a:solidFill>
          <a:ln>
            <a:noFill/>
          </a:ln>
        </p:spPr>
        <p:txBody>
          <a:bodyPr/>
          <a:lstStyle/>
          <a:p>
            <a:pPr>
              <a:lnSpc>
                <a:spcPct val="120000"/>
              </a:lnSpc>
            </a:pPr>
            <a:endParaRPr lang="zh-CN" altLang="en-US"/>
          </a:p>
        </p:txBody>
      </p:sp>
    </p:spTree>
    <p:extLst>
      <p:ext uri="{BB962C8B-B14F-4D97-AF65-F5344CB8AC3E}">
        <p14:creationId xmlns:p14="http://schemas.microsoft.com/office/powerpoint/2010/main" val="81501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16" grpId="0" animBg="1"/>
      <p:bldP spid="13" grpId="0" animBg="1"/>
      <p:bldP spid="14" grpId="0"/>
      <p:bldP spid="21" grpId="0" animBg="1"/>
      <p:bldP spid="22" grpId="0" animBg="1"/>
      <p:bldP spid="23" grpId="0" animBg="1"/>
      <p:bldP spid="24" grpId="0" animBg="1"/>
      <p:bldP spid="32" grpId="0" animBg="1"/>
      <p:bldP spid="33" grpId="0"/>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003F83-C209-4D42-83C5-7FFEE5A9C5C2}"/>
              </a:ext>
            </a:extLst>
          </p:cNvPr>
          <p:cNvSpPr>
            <a:spLocks noGrp="1"/>
          </p:cNvSpPr>
          <p:nvPr>
            <p:ph idx="1"/>
          </p:nvPr>
        </p:nvSpPr>
        <p:spPr>
          <a:xfrm>
            <a:off x="838200" y="1825625"/>
            <a:ext cx="10515600" cy="699532"/>
          </a:xfrm>
        </p:spPr>
        <p:txBody>
          <a:bodyPr>
            <a:normAutofit lnSpcReduction="10000"/>
          </a:bodyPr>
          <a:lstStyle/>
          <a:p>
            <a:pPr algn="just"/>
            <a:r>
              <a:rPr lang="en-US" altLang="zh-CN" sz="2400"/>
              <a:t>Transform the     ball constraints to       penalty terms (note that    	        are non-negative):</a:t>
            </a:r>
          </a:p>
          <a:p>
            <a:pPr algn="just"/>
            <a:endParaRPr lang="en-US" altLang="zh-CN"/>
          </a:p>
          <a:p>
            <a:pPr algn="just"/>
            <a:endParaRPr lang="en-US" altLang="zh-CN"/>
          </a:p>
          <a:p>
            <a:pPr algn="just"/>
            <a:endParaRPr lang="en-US" altLang="zh-CN"/>
          </a:p>
        </p:txBody>
      </p:sp>
      <p:pic>
        <p:nvPicPr>
          <p:cNvPr id="5" name="图片 4" descr="\documentclass{article}&#10;\usepackage{amsmath}&#10;\pagestyle{empty}&#10;\begin{document}&#10;$\ell_1$&#10;&#10;&#10;&#10;\end{document}" title="IguanaTex Bitmap Display">
            <a:extLst>
              <a:ext uri="{FF2B5EF4-FFF2-40B4-BE49-F238E27FC236}">
                <a16:creationId xmlns:a16="http://schemas.microsoft.com/office/drawing/2014/main" id="{2D556BE8-0BB9-48EA-A0B5-4816CD177C01}"/>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5964800" y="1879014"/>
            <a:ext cx="262400" cy="302933"/>
          </a:xfrm>
          <a:prstGeom prst="rect">
            <a:avLst/>
          </a:prstGeom>
        </p:spPr>
      </p:pic>
      <p:pic>
        <p:nvPicPr>
          <p:cNvPr id="7" name="图片 6" descr="\documentclass{article}&#10;\usepackage{amsmath}&#10;\pagestyle{empty}&#10;\begin{document}&#10;$$&#10;v_{+}, v_{-}&#10;$$&#10;&#10;&#10;&#10;\end{document}" title="IguanaTex Bitmap Display">
            <a:extLst>
              <a:ext uri="{FF2B5EF4-FFF2-40B4-BE49-F238E27FC236}">
                <a16:creationId xmlns:a16="http://schemas.microsoft.com/office/drawing/2014/main" id="{A0190795-1A38-4AE0-B65D-89C272E5814C}"/>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9653044" y="1943014"/>
            <a:ext cx="923733" cy="238933"/>
          </a:xfrm>
          <a:prstGeom prst="rect">
            <a:avLst/>
          </a:prstGeom>
        </p:spPr>
      </p:pic>
      <p:pic>
        <p:nvPicPr>
          <p:cNvPr id="8" name="图片 7" descr="\documentclass{article}&#10;\usepackage{amsmath}&#10;\pagestyle{empty}&#10;\begin{document}&#10;$\ell_1$&#10;&#10;&#10;&#10;\end{document}" title="IguanaTex Bitmap Display">
            <a:extLst>
              <a:ext uri="{FF2B5EF4-FFF2-40B4-BE49-F238E27FC236}">
                <a16:creationId xmlns:a16="http://schemas.microsoft.com/office/drawing/2014/main" id="{0304D70A-4CD4-4010-94BE-B9865AD82762}"/>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3130722" y="1858953"/>
            <a:ext cx="262400" cy="302933"/>
          </a:xfrm>
          <a:prstGeom prst="rect">
            <a:avLst/>
          </a:prstGeom>
        </p:spPr>
      </p:pic>
      <p:sp>
        <p:nvSpPr>
          <p:cNvPr id="18" name="标题 1">
            <a:extLst>
              <a:ext uri="{FF2B5EF4-FFF2-40B4-BE49-F238E27FC236}">
                <a16:creationId xmlns:a16="http://schemas.microsoft.com/office/drawing/2014/main" id="{4DB96FC3-1BC3-4C10-9CFE-8F393A2623FA}"/>
              </a:ext>
            </a:extLst>
          </p:cNvPr>
          <p:cNvSpPr txBox="1">
            <a:spLocks/>
          </p:cNvSpPr>
          <p:nvPr/>
        </p:nvSpPr>
        <p:spPr>
          <a:xfrm>
            <a:off x="1037734" y="280725"/>
            <a:ext cx="10515600" cy="1325563"/>
          </a:xfrm>
          <a:prstGeom prst="rect">
            <a:avLst/>
          </a:prstGeom>
        </p:spPr>
        <p:txBody>
          <a:bodyPr vert="horz" lIns="91440" tIns="45720" rIns="91440" bIns="45720" rtlCol="0" anchor="ctr">
            <a:normAutofit/>
          </a:bodyPr>
          <a:lstStyle>
            <a:lvl1pPr algn="l" defTabSz="914332"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solidFill>
                  <a:schemeClr val="accent1"/>
                </a:solidFill>
              </a:rPr>
              <a:t>Step2</a:t>
            </a:r>
            <a:r>
              <a:rPr lang="en-US" altLang="zh-CN"/>
              <a:t> Bi-level optimization </a:t>
            </a:r>
            <a:endParaRPr lang="zh-CN" altLang="en-US"/>
          </a:p>
        </p:txBody>
      </p:sp>
      <p:sp>
        <p:nvSpPr>
          <p:cNvPr id="30" name="矩形 29">
            <a:extLst>
              <a:ext uri="{FF2B5EF4-FFF2-40B4-BE49-F238E27FC236}">
                <a16:creationId xmlns:a16="http://schemas.microsoft.com/office/drawing/2014/main" id="{4BD42992-EF9E-4B09-896B-61C49EF0AC34}"/>
              </a:ext>
            </a:extLst>
          </p:cNvPr>
          <p:cNvSpPr/>
          <p:nvPr/>
        </p:nvSpPr>
        <p:spPr>
          <a:xfrm>
            <a:off x="3884707" y="3810467"/>
            <a:ext cx="2141853" cy="24776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9" name="矩形 28">
            <a:extLst>
              <a:ext uri="{FF2B5EF4-FFF2-40B4-BE49-F238E27FC236}">
                <a16:creationId xmlns:a16="http://schemas.microsoft.com/office/drawing/2014/main" id="{AC13D3F3-AA07-409A-865F-29CB3614F4DA}"/>
              </a:ext>
            </a:extLst>
          </p:cNvPr>
          <p:cNvSpPr/>
          <p:nvPr/>
        </p:nvSpPr>
        <p:spPr>
          <a:xfrm>
            <a:off x="3860516" y="3045478"/>
            <a:ext cx="2141853" cy="24776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16" name="图片 15" descr="\documentclass{article}&#10;\usepackage{amsmath}&#10;\pagestyle{empty}&#10;\begin{document}&#10;&#10;$$&#10;\begin{aligned}&#10; v_{+} &amp;=\underset{v_{i}^{+} \in[0,1], \sum_{i=1}^{n_{+}} v_{i}^{+} \leq n_{+}^{\alpha}}{\operatorname{argmax}} \sum_{i=1}^{n_{+}}\left(v_{i}^{+} \cdot\left(1-f_{\boldsymbol{\theta}}\left(\boldsymbol{x}_{i}^{+}\right)\right)\right) \\&#10;v_{-} &amp;=\underset{v_{j}^{-} \in[0,1], \sum_{j=1}^{n_{-}} v_{j}^{-} \leq n_{-}^{\beta}}{\operatorname{argmax}} \sum_{j=1}^{n_{-}}\left(v_{j}^{-} \cdot f_{\boldsymbol{\theta}}\left(\boldsymbol{x}_{j}^{-}\right)\right)&#10;\end{aligned}&#10;$$&#10;&#10;&#10;&#10;&#10;\end{document}" title="IguanaTex Bitmap Display">
            <a:extLst>
              <a:ext uri="{FF2B5EF4-FFF2-40B4-BE49-F238E27FC236}">
                <a16:creationId xmlns:a16="http://schemas.microsoft.com/office/drawing/2014/main" id="{83EF880A-97E9-412A-BCDB-728CCDDFBF41}"/>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314038" y="2621821"/>
            <a:ext cx="5375333" cy="1432984"/>
          </a:xfrm>
          <a:prstGeom prst="rect">
            <a:avLst/>
          </a:prstGeom>
          <a:ln w="28575">
            <a:noFill/>
          </a:ln>
        </p:spPr>
      </p:pic>
      <p:sp>
        <p:nvSpPr>
          <p:cNvPr id="25" name="矩形 24">
            <a:extLst>
              <a:ext uri="{FF2B5EF4-FFF2-40B4-BE49-F238E27FC236}">
                <a16:creationId xmlns:a16="http://schemas.microsoft.com/office/drawing/2014/main" id="{4FD3DB64-D92B-4920-B943-09F57BA9E4E4}"/>
              </a:ext>
            </a:extLst>
          </p:cNvPr>
          <p:cNvSpPr/>
          <p:nvPr/>
        </p:nvSpPr>
        <p:spPr>
          <a:xfrm>
            <a:off x="3240228" y="2572460"/>
            <a:ext cx="5519082" cy="1511957"/>
          </a:xfrm>
          <a:prstGeom prst="rect">
            <a:avLst/>
          </a:prstGeom>
          <a:noFill/>
          <a:ln w="38100">
            <a:solidFill>
              <a:schemeClr val="accent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F758D759-771F-49DA-8352-28CFEE5F8A8F}"/>
              </a:ext>
            </a:extLst>
          </p:cNvPr>
          <p:cNvSpPr/>
          <p:nvPr/>
        </p:nvSpPr>
        <p:spPr>
          <a:xfrm>
            <a:off x="7798639" y="5079270"/>
            <a:ext cx="808459" cy="38224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4" name="矩形 33">
            <a:extLst>
              <a:ext uri="{FF2B5EF4-FFF2-40B4-BE49-F238E27FC236}">
                <a16:creationId xmlns:a16="http://schemas.microsoft.com/office/drawing/2014/main" id="{C6AE4604-DAFB-497E-B846-532510AEFC0C}"/>
              </a:ext>
            </a:extLst>
          </p:cNvPr>
          <p:cNvSpPr/>
          <p:nvPr/>
        </p:nvSpPr>
        <p:spPr>
          <a:xfrm>
            <a:off x="7139116" y="5615406"/>
            <a:ext cx="808459" cy="38224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35" name="图片 34" descr="\documentclass{article}&#10;\usepackage{amsmath}&#10;\pagestyle{empty}&#10;\begin{document}&#10;$$&#10;\begin{array}{l}&#10;v_{+}=\underset{v_{i}^{+} \in[0,1]}{\operatorname{argmax}} \sum_{i=1}^{n_{+}}\left(v_{i}^{+} \cdot\left(1-f_{\boldsymbol{\theta}}\left(\boldsymbol{x}_{i}^{+}\right)\right)-\lambda^{+} \cdot v_{i}^{+}\right) \\&#10;v_{-}=\underset{v_{j}^{-} \in[0,1]}{\operatorname{argmax}} \sum_{j=1}^{n_{-}}\left(v_{j}^{-} \cdot f_{\boldsymbol{\theta}}\left(\boldsymbol{x}_{j}^{-}\right)-\lambda^{-} \cdot v_{j}^{-}\right)&#10;\end{array}&#10;$$&#10;&#10;&#10;&#10;\end{document}" title="IguanaTex Bitmap Display">
            <a:extLst>
              <a:ext uri="{FF2B5EF4-FFF2-40B4-BE49-F238E27FC236}">
                <a16:creationId xmlns:a16="http://schemas.microsoft.com/office/drawing/2014/main" id="{9CC64FD0-AB2F-4EED-B99C-2AD88AE6858B}"/>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3270188" y="5105453"/>
            <a:ext cx="5373616" cy="1118476"/>
          </a:xfrm>
          <a:prstGeom prst="rect">
            <a:avLst/>
          </a:prstGeom>
        </p:spPr>
      </p:pic>
      <p:sp>
        <p:nvSpPr>
          <p:cNvPr id="32" name="矩形 31">
            <a:extLst>
              <a:ext uri="{FF2B5EF4-FFF2-40B4-BE49-F238E27FC236}">
                <a16:creationId xmlns:a16="http://schemas.microsoft.com/office/drawing/2014/main" id="{2CB7C013-ED45-4871-91F5-6D488FF36D8F}"/>
              </a:ext>
            </a:extLst>
          </p:cNvPr>
          <p:cNvSpPr/>
          <p:nvPr/>
        </p:nvSpPr>
        <p:spPr>
          <a:xfrm>
            <a:off x="3198819" y="4847119"/>
            <a:ext cx="5560491" cy="1424113"/>
          </a:xfrm>
          <a:prstGeom prst="rect">
            <a:avLst/>
          </a:prstGeom>
          <a:noFill/>
          <a:ln w="38100">
            <a:solidFill>
              <a:schemeClr val="accent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curved-up-arrow_20901 1">
            <a:extLst>
              <a:ext uri="{FF2B5EF4-FFF2-40B4-BE49-F238E27FC236}">
                <a16:creationId xmlns:a16="http://schemas.microsoft.com/office/drawing/2014/main" id="{43FD2354-652E-4959-8BC2-BB32DA6313A3}"/>
              </a:ext>
            </a:extLst>
          </p:cNvPr>
          <p:cNvSpPr>
            <a:spLocks noChangeAspect="1"/>
          </p:cNvSpPr>
          <p:nvPr/>
        </p:nvSpPr>
        <p:spPr bwMode="auto">
          <a:xfrm rot="2111622" flipV="1">
            <a:off x="8358771" y="3984064"/>
            <a:ext cx="496652" cy="806454"/>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BDD7EE"/>
          </a:solidFill>
          <a:ln w="28575">
            <a:solidFill>
              <a:srgbClr val="2F528F"/>
            </a:solidFill>
          </a:ln>
        </p:spPr>
        <p:txBody>
          <a:bodyPr/>
          <a:lstStyle/>
          <a:p>
            <a:pPr>
              <a:lnSpc>
                <a:spcPct val="120000"/>
              </a:lnSpc>
            </a:pPr>
            <a:endParaRPr lang="zh-CN" altLang="en-US"/>
          </a:p>
        </p:txBody>
      </p:sp>
    </p:spTree>
    <p:extLst>
      <p:ext uri="{BB962C8B-B14F-4D97-AF65-F5344CB8AC3E}">
        <p14:creationId xmlns:p14="http://schemas.microsoft.com/office/powerpoint/2010/main" val="391127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0" grpId="0" animBg="1"/>
      <p:bldP spid="29" grpId="0" animBg="1"/>
      <p:bldP spid="25" grpId="0" animBg="1"/>
      <p:bldP spid="33" grpId="0" animBg="1"/>
      <p:bldP spid="34" grpId="0" animBg="1"/>
      <p:bldP spid="32"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003F83-C209-4D42-83C5-7FFEE5A9C5C2}"/>
              </a:ext>
            </a:extLst>
          </p:cNvPr>
          <p:cNvSpPr>
            <a:spLocks noGrp="1"/>
          </p:cNvSpPr>
          <p:nvPr>
            <p:ph idx="1"/>
          </p:nvPr>
        </p:nvSpPr>
        <p:spPr>
          <a:xfrm>
            <a:off x="838200" y="1825625"/>
            <a:ext cx="10515600" cy="710501"/>
          </a:xfrm>
        </p:spPr>
        <p:txBody>
          <a:bodyPr/>
          <a:lstStyle/>
          <a:p>
            <a:pPr algn="just"/>
            <a:r>
              <a:rPr lang="en-US" altLang="zh-CN" sz="2400"/>
              <a:t>Replace the sparsity-inducing      penalty with a smooth surrogate </a:t>
            </a:r>
          </a:p>
        </p:txBody>
      </p:sp>
      <p:pic>
        <p:nvPicPr>
          <p:cNvPr id="15" name="图片 14" descr="\documentclass{article}&#10;\usepackage{amsmath}&#10;\pagestyle{empty}&#10;\begin{document}&#10;$\ell_1$&#10;&#10;&#10;&#10;\end{document}" title="IguanaTex Bitmap Display">
            <a:extLst>
              <a:ext uri="{FF2B5EF4-FFF2-40B4-BE49-F238E27FC236}">
                <a16:creationId xmlns:a16="http://schemas.microsoft.com/office/drawing/2014/main" id="{89A26B49-35D9-4D73-9411-146FEFEF82B8}"/>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318040" y="1946012"/>
            <a:ext cx="162555" cy="208377"/>
          </a:xfrm>
          <a:prstGeom prst="rect">
            <a:avLst/>
          </a:prstGeom>
        </p:spPr>
      </p:pic>
      <p:pic>
        <p:nvPicPr>
          <p:cNvPr id="17" name="图片 16" descr="\documentclass{article}&#10;\usepackage{amsmath}&#10;\pagestyle{empty}&#10;\begin{document}&#10;&#10;$$&#10;\varphi_{\gamma}&#10;$$&#10;&#10;&#10;\end{document}" title="IguanaTex Bitmap Display">
            <a:extLst>
              <a:ext uri="{FF2B5EF4-FFF2-40B4-BE49-F238E27FC236}">
                <a16:creationId xmlns:a16="http://schemas.microsoft.com/office/drawing/2014/main" id="{7ABE80A1-0592-4E37-AAB8-A05A5DAD6D2C}"/>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10098230" y="1979326"/>
            <a:ext cx="291388" cy="208377"/>
          </a:xfrm>
          <a:prstGeom prst="rect">
            <a:avLst/>
          </a:prstGeom>
        </p:spPr>
      </p:pic>
      <p:sp>
        <p:nvSpPr>
          <p:cNvPr id="18" name="标题 1">
            <a:extLst>
              <a:ext uri="{FF2B5EF4-FFF2-40B4-BE49-F238E27FC236}">
                <a16:creationId xmlns:a16="http://schemas.microsoft.com/office/drawing/2014/main" id="{4DB96FC3-1BC3-4C10-9CFE-8F393A2623FA}"/>
              </a:ext>
            </a:extLst>
          </p:cNvPr>
          <p:cNvSpPr txBox="1">
            <a:spLocks/>
          </p:cNvSpPr>
          <p:nvPr/>
        </p:nvSpPr>
        <p:spPr>
          <a:xfrm>
            <a:off x="990600" y="517529"/>
            <a:ext cx="10515600" cy="1325563"/>
          </a:xfrm>
          <a:prstGeom prst="rect">
            <a:avLst/>
          </a:prstGeom>
        </p:spPr>
        <p:txBody>
          <a:bodyPr vert="horz" lIns="91440" tIns="45720" rIns="91440" bIns="45720" rtlCol="0" anchor="ctr">
            <a:normAutofit/>
          </a:bodyPr>
          <a:lstStyle>
            <a:lvl1pPr algn="l" defTabSz="914332"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solidFill>
                  <a:schemeClr val="accent1"/>
                </a:solidFill>
              </a:rPr>
              <a:t>Step2</a:t>
            </a:r>
            <a:r>
              <a:rPr lang="en-US" altLang="zh-CN"/>
              <a:t> Bi-level optimization </a:t>
            </a:r>
            <a:endParaRPr lang="zh-CN" altLang="en-US"/>
          </a:p>
        </p:txBody>
      </p:sp>
      <p:sp>
        <p:nvSpPr>
          <p:cNvPr id="36" name="矩形: 圆角 35">
            <a:extLst>
              <a:ext uri="{FF2B5EF4-FFF2-40B4-BE49-F238E27FC236}">
                <a16:creationId xmlns:a16="http://schemas.microsoft.com/office/drawing/2014/main" id="{306A62CE-1CA7-4EE2-B869-2D91393823DF}"/>
              </a:ext>
            </a:extLst>
          </p:cNvPr>
          <p:cNvSpPr/>
          <p:nvPr/>
        </p:nvSpPr>
        <p:spPr>
          <a:xfrm>
            <a:off x="1630284" y="5839815"/>
            <a:ext cx="8989485" cy="736307"/>
          </a:xfrm>
          <a:prstGeom prst="roundRect">
            <a:avLst>
              <a:gd name="adj" fmla="val 1342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400">
                <a:solidFill>
                  <a:schemeClr val="tx1"/>
                </a:solidFill>
              </a:rPr>
              <a:t>          The connection between weight and the penalty is the key</a:t>
            </a:r>
            <a:endParaRPr lang="zh-CN" altLang="en-US" sz="2400">
              <a:solidFill>
                <a:schemeClr val="tx1"/>
              </a:solidFill>
            </a:endParaRPr>
          </a:p>
        </p:txBody>
      </p:sp>
      <p:sp>
        <p:nvSpPr>
          <p:cNvPr id="22" name="矩形: 圆角 21">
            <a:extLst>
              <a:ext uri="{FF2B5EF4-FFF2-40B4-BE49-F238E27FC236}">
                <a16:creationId xmlns:a16="http://schemas.microsoft.com/office/drawing/2014/main" id="{084F0C2F-B94C-406A-8928-C05DC7D458EF}"/>
              </a:ext>
            </a:extLst>
          </p:cNvPr>
          <p:cNvSpPr/>
          <p:nvPr/>
        </p:nvSpPr>
        <p:spPr>
          <a:xfrm>
            <a:off x="3043812" y="2430215"/>
            <a:ext cx="6162432" cy="3084760"/>
          </a:xfrm>
          <a:prstGeom prst="round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sp>
        <p:nvSpPr>
          <p:cNvPr id="32" name="矩形 31">
            <a:extLst>
              <a:ext uri="{FF2B5EF4-FFF2-40B4-BE49-F238E27FC236}">
                <a16:creationId xmlns:a16="http://schemas.microsoft.com/office/drawing/2014/main" id="{53A34967-F175-4F31-A219-370355D8E1F5}"/>
              </a:ext>
            </a:extLst>
          </p:cNvPr>
          <p:cNvSpPr/>
          <p:nvPr/>
        </p:nvSpPr>
        <p:spPr>
          <a:xfrm>
            <a:off x="7439478" y="4721703"/>
            <a:ext cx="997168" cy="382243"/>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 name="矩形 32">
            <a:extLst>
              <a:ext uri="{FF2B5EF4-FFF2-40B4-BE49-F238E27FC236}">
                <a16:creationId xmlns:a16="http://schemas.microsoft.com/office/drawing/2014/main" id="{31B07B10-5DD9-4FE7-AFD5-66A61D4E5832}"/>
              </a:ext>
            </a:extLst>
          </p:cNvPr>
          <p:cNvSpPr/>
          <p:nvPr/>
        </p:nvSpPr>
        <p:spPr>
          <a:xfrm>
            <a:off x="8096703" y="3801809"/>
            <a:ext cx="982622" cy="382243"/>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4" name="矩形 33">
            <a:extLst>
              <a:ext uri="{FF2B5EF4-FFF2-40B4-BE49-F238E27FC236}">
                <a16:creationId xmlns:a16="http://schemas.microsoft.com/office/drawing/2014/main" id="{681E698B-587C-4253-9DC2-0D3FE7A73594}"/>
              </a:ext>
            </a:extLst>
          </p:cNvPr>
          <p:cNvSpPr/>
          <p:nvPr/>
        </p:nvSpPr>
        <p:spPr>
          <a:xfrm>
            <a:off x="5757199" y="4765361"/>
            <a:ext cx="396063" cy="38224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5" name="矩形 34">
            <a:extLst>
              <a:ext uri="{FF2B5EF4-FFF2-40B4-BE49-F238E27FC236}">
                <a16:creationId xmlns:a16="http://schemas.microsoft.com/office/drawing/2014/main" id="{B0FC1D6E-1892-4770-A902-CAF7C2E990AE}"/>
              </a:ext>
            </a:extLst>
          </p:cNvPr>
          <p:cNvSpPr/>
          <p:nvPr/>
        </p:nvSpPr>
        <p:spPr>
          <a:xfrm>
            <a:off x="5737154" y="3785807"/>
            <a:ext cx="387874" cy="38224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48" name="图片 47" descr="\documentclass{article}&#10;\usepackage{amsmath}&#10;\usepackage{color}&#10;\pagestyle{empty}&#10;\begin{document}&#10;&#10;\[&#10;\textcolor{blue}{\left(O P_{1}\right)} \min _{\boldsymbol{\theta}} \frac{1}{n_{+}^{\alpha} n_{-}^{\beta}} \sum_{i=1}^{n_{+}} \sum_{j=1}^{n_{-}} v_{i}^{+} \cdot v_{j}^{-} \cdot \ell\left(f_{\boldsymbol{\theta}}, \boldsymbol{x}_{i}^{+}, \boldsymbol{x}_{j}^{-}\right)&#10;\]&#10;&#10;&#10;\end{document}" title="IguanaTex Bitmap Display">
            <a:extLst>
              <a:ext uri="{FF2B5EF4-FFF2-40B4-BE49-F238E27FC236}">
                <a16:creationId xmlns:a16="http://schemas.microsoft.com/office/drawing/2014/main" id="{7B933836-2ED5-4EE2-A268-0977532ACC36}"/>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537599" y="2511396"/>
            <a:ext cx="5174857" cy="752762"/>
          </a:xfrm>
          <a:prstGeom prst="rect">
            <a:avLst/>
          </a:prstGeom>
        </p:spPr>
      </p:pic>
      <p:pic>
        <p:nvPicPr>
          <p:cNvPr id="53" name="图片 52" descr="\documentclass{article}&#10;\usepackage{amsmath}&#10;\usepackage{amssymb}&#10;\pagestyle{empty}&#10;\begin{document}&#10;$$&#10;\text {s.t } v_{+}=\underset{v_{i}^{+} \in[0,1]}{\operatorname{argmax}} \sum_{i=1}^{n^{+}}\left(v_{i}^{+} \cdot\left(1-f_{\boldsymbol{\theta}}\left(\boldsymbol{x}_{i}^{+}\right)\right)-\varphi_{\gamma}\left(v_{i}^{+}\right)\right)&#10;$$&#10;&#10;&#10;\end{document}" title="IguanaTex Bitmap Display">
            <a:extLst>
              <a:ext uri="{FF2B5EF4-FFF2-40B4-BE49-F238E27FC236}">
                <a16:creationId xmlns:a16="http://schemas.microsoft.com/office/drawing/2014/main" id="{CABD4F4B-B7CD-49CF-9D96-A80C3255CE3D}"/>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3462190" y="3575455"/>
            <a:ext cx="5630476" cy="793905"/>
          </a:xfrm>
          <a:prstGeom prst="rect">
            <a:avLst/>
          </a:prstGeom>
        </p:spPr>
      </p:pic>
      <p:pic>
        <p:nvPicPr>
          <p:cNvPr id="55" name="图片 54" descr="\documentclass{article}&#10;\usepackage{amsmath}&#10;\usepackage{amssymb}&#10;\pagestyle{empty}&#10;\begin{document}&#10;&#10;$$&#10;v_{-}=\underset{v_{j}^{-} \in[0,1]}{\operatorname{argmax}} \sum_{j=1}^{n_{-}}\left(v_{j}^{-} \cdot f_{\boldsymbol{\theta}}\left(\boldsymbol{x}_{j}^{-}\right)-\varphi_{\gamma}\left(v_{j}^{-}\right)\right)&#10;$$&#10;&#10;&#10;\end{document}" title="IguanaTex Bitmap Display">
            <a:extLst>
              <a:ext uri="{FF2B5EF4-FFF2-40B4-BE49-F238E27FC236}">
                <a16:creationId xmlns:a16="http://schemas.microsoft.com/office/drawing/2014/main" id="{41D99BA5-4810-462B-A862-AE40CACEE969}"/>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3813408" y="4564324"/>
            <a:ext cx="4623238" cy="758857"/>
          </a:xfrm>
          <a:prstGeom prst="rect">
            <a:avLst/>
          </a:prstGeom>
        </p:spPr>
      </p:pic>
      <p:sp>
        <p:nvSpPr>
          <p:cNvPr id="37" name="curved-up-arrow_20901 1 1 1">
            <a:extLst>
              <a:ext uri="{FF2B5EF4-FFF2-40B4-BE49-F238E27FC236}">
                <a16:creationId xmlns:a16="http://schemas.microsoft.com/office/drawing/2014/main" id="{5FB08F85-80AC-415B-B85E-814672F1CFFA}"/>
              </a:ext>
            </a:extLst>
          </p:cNvPr>
          <p:cNvSpPr>
            <a:spLocks noChangeAspect="1"/>
          </p:cNvSpPr>
          <p:nvPr/>
        </p:nvSpPr>
        <p:spPr bwMode="auto">
          <a:xfrm rot="2140367" flipV="1">
            <a:off x="10693917" y="5287389"/>
            <a:ext cx="450246" cy="521284"/>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D1D1FF"/>
          </a:solidFill>
          <a:ln>
            <a:noFill/>
          </a:ln>
        </p:spPr>
        <p:txBody>
          <a:bodyPr/>
          <a:lstStyle/>
          <a:p>
            <a:pPr>
              <a:lnSpc>
                <a:spcPct val="120000"/>
              </a:lnSpc>
            </a:pPr>
            <a:endParaRPr lang="zh-CN" altLang="en-US"/>
          </a:p>
        </p:txBody>
      </p:sp>
      <p:sp>
        <p:nvSpPr>
          <p:cNvPr id="19" name="iconfont-1187-868118">
            <a:extLst>
              <a:ext uri="{FF2B5EF4-FFF2-40B4-BE49-F238E27FC236}">
                <a16:creationId xmlns:a16="http://schemas.microsoft.com/office/drawing/2014/main" id="{A3DACA96-00E9-472E-883F-34830BB31B97}"/>
              </a:ext>
            </a:extLst>
          </p:cNvPr>
          <p:cNvSpPr/>
          <p:nvPr/>
        </p:nvSpPr>
        <p:spPr>
          <a:xfrm>
            <a:off x="1894297" y="5965503"/>
            <a:ext cx="418378" cy="457843"/>
          </a:xfrm>
          <a:custGeom>
            <a:avLst/>
            <a:gdLst>
              <a:gd name="T0" fmla="*/ 10712 w 11708"/>
              <a:gd name="T1" fmla="*/ 21 h 12613"/>
              <a:gd name="T2" fmla="*/ 10456 w 11708"/>
              <a:gd name="T3" fmla="*/ 20 h 12613"/>
              <a:gd name="T4" fmla="*/ 10325 w 11708"/>
              <a:gd name="T5" fmla="*/ 47 h 12613"/>
              <a:gd name="T6" fmla="*/ 9395 w 11708"/>
              <a:gd name="T7" fmla="*/ 1216 h 12613"/>
              <a:gd name="T8" fmla="*/ 8433 w 11708"/>
              <a:gd name="T9" fmla="*/ 976 h 12613"/>
              <a:gd name="T10" fmla="*/ 7046 w 11708"/>
              <a:gd name="T11" fmla="*/ 1083 h 12613"/>
              <a:gd name="T12" fmla="*/ 4358 w 11708"/>
              <a:gd name="T13" fmla="*/ 2553 h 12613"/>
              <a:gd name="T14" fmla="*/ 3333 w 11708"/>
              <a:gd name="T15" fmla="*/ 3342 h 12613"/>
              <a:gd name="T16" fmla="*/ 1854 w 11708"/>
              <a:gd name="T17" fmla="*/ 3755 h 12613"/>
              <a:gd name="T18" fmla="*/ 728 w 11708"/>
              <a:gd name="T19" fmla="*/ 4023 h 12613"/>
              <a:gd name="T20" fmla="*/ 53 w 11708"/>
              <a:gd name="T21" fmla="*/ 4850 h 12613"/>
              <a:gd name="T22" fmla="*/ 32 w 11708"/>
              <a:gd name="T23" fmla="*/ 4916 h 12613"/>
              <a:gd name="T24" fmla="*/ 14 w 11708"/>
              <a:gd name="T25" fmla="*/ 4929 h 12613"/>
              <a:gd name="T26" fmla="*/ 0 w 11708"/>
              <a:gd name="T27" fmla="*/ 5056 h 12613"/>
              <a:gd name="T28" fmla="*/ 0 w 11708"/>
              <a:gd name="T29" fmla="*/ 5084 h 12613"/>
              <a:gd name="T30" fmla="*/ 0 w 11708"/>
              <a:gd name="T31" fmla="*/ 5282 h 12613"/>
              <a:gd name="T32" fmla="*/ 0 w 11708"/>
              <a:gd name="T33" fmla="*/ 5311 h 12613"/>
              <a:gd name="T34" fmla="*/ 15 w 11708"/>
              <a:gd name="T35" fmla="*/ 5466 h 12613"/>
              <a:gd name="T36" fmla="*/ 32 w 11708"/>
              <a:gd name="T37" fmla="*/ 5479 h 12613"/>
              <a:gd name="T38" fmla="*/ 320 w 11708"/>
              <a:gd name="T39" fmla="*/ 6494 h 12613"/>
              <a:gd name="T40" fmla="*/ 1657 w 11708"/>
              <a:gd name="T41" fmla="*/ 8578 h 12613"/>
              <a:gd name="T42" fmla="*/ 4450 w 11708"/>
              <a:gd name="T43" fmla="*/ 10985 h 12613"/>
              <a:gd name="T44" fmla="*/ 6401 w 11708"/>
              <a:gd name="T45" fmla="*/ 11632 h 12613"/>
              <a:gd name="T46" fmla="*/ 7491 w 11708"/>
              <a:gd name="T47" fmla="*/ 11224 h 12613"/>
              <a:gd name="T48" fmla="*/ 7750 w 11708"/>
              <a:gd name="T49" fmla="*/ 10617 h 12613"/>
              <a:gd name="T50" fmla="*/ 8144 w 11708"/>
              <a:gd name="T51" fmla="*/ 9057 h 12613"/>
              <a:gd name="T52" fmla="*/ 8945 w 11708"/>
              <a:gd name="T53" fmla="*/ 7679 h 12613"/>
              <a:gd name="T54" fmla="*/ 10341 w 11708"/>
              <a:gd name="T55" fmla="*/ 5606 h 12613"/>
              <a:gd name="T56" fmla="*/ 10610 w 11708"/>
              <a:gd name="T57" fmla="*/ 2746 h 12613"/>
              <a:gd name="T58" fmla="*/ 10473 w 11708"/>
              <a:gd name="T59" fmla="*/ 2318 h 12613"/>
              <a:gd name="T60" fmla="*/ 11658 w 11708"/>
              <a:gd name="T61" fmla="*/ 1351 h 12613"/>
              <a:gd name="T62" fmla="*/ 11683 w 11708"/>
              <a:gd name="T63" fmla="*/ 1246 h 12613"/>
              <a:gd name="T64" fmla="*/ 11683 w 11708"/>
              <a:gd name="T65" fmla="*/ 1001 h 12613"/>
              <a:gd name="T66" fmla="*/ 10712 w 11708"/>
              <a:gd name="T67" fmla="*/ 21 h 12613"/>
              <a:gd name="T68" fmla="*/ 8713 w 11708"/>
              <a:gd name="T69" fmla="*/ 2115 h 12613"/>
              <a:gd name="T70" fmla="*/ 6525 w 11708"/>
              <a:gd name="T71" fmla="*/ 3424 h 12613"/>
              <a:gd name="T72" fmla="*/ 4830 w 11708"/>
              <a:gd name="T73" fmla="*/ 5301 h 12613"/>
              <a:gd name="T74" fmla="*/ 2957 w 11708"/>
              <a:gd name="T75" fmla="*/ 6660 h 12613"/>
              <a:gd name="T76" fmla="*/ 2478 w 11708"/>
              <a:gd name="T77" fmla="*/ 6777 h 12613"/>
              <a:gd name="T78" fmla="*/ 2124 w 11708"/>
              <a:gd name="T79" fmla="*/ 6695 h 12613"/>
              <a:gd name="T80" fmla="*/ 1497 w 11708"/>
              <a:gd name="T81" fmla="*/ 5850 h 12613"/>
              <a:gd name="T82" fmla="*/ 1467 w 11708"/>
              <a:gd name="T83" fmla="*/ 5684 h 12613"/>
              <a:gd name="T84" fmla="*/ 1554 w 11708"/>
              <a:gd name="T85" fmla="*/ 5585 h 12613"/>
              <a:gd name="T86" fmla="*/ 3506 w 11708"/>
              <a:gd name="T87" fmla="*/ 5044 h 12613"/>
              <a:gd name="T88" fmla="*/ 5285 w 11708"/>
              <a:gd name="T89" fmla="*/ 3681 h 12613"/>
              <a:gd name="T90" fmla="*/ 6672 w 11708"/>
              <a:gd name="T91" fmla="*/ 2456 h 12613"/>
              <a:gd name="T92" fmla="*/ 8576 w 11708"/>
              <a:gd name="T93" fmla="*/ 2025 h 12613"/>
              <a:gd name="T94" fmla="*/ 8712 w 11708"/>
              <a:gd name="T95" fmla="*/ 2060 h 12613"/>
              <a:gd name="T96" fmla="*/ 8713 w 11708"/>
              <a:gd name="T97" fmla="*/ 2115 h 12613"/>
              <a:gd name="T98" fmla="*/ 10542 w 11708"/>
              <a:gd name="T99" fmla="*/ 1734 h 12613"/>
              <a:gd name="T100" fmla="*/ 9969 w 11708"/>
              <a:gd name="T101" fmla="*/ 1170 h 12613"/>
              <a:gd name="T102" fmla="*/ 10533 w 11708"/>
              <a:gd name="T103" fmla="*/ 598 h 12613"/>
              <a:gd name="T104" fmla="*/ 11105 w 11708"/>
              <a:gd name="T105" fmla="*/ 1161 h 12613"/>
              <a:gd name="T106" fmla="*/ 10542 w 11708"/>
              <a:gd name="T107" fmla="*/ 1734 h 12613"/>
              <a:gd name="T108" fmla="*/ 4679 w 11708"/>
              <a:gd name="T109" fmla="*/ 11663 h 12613"/>
              <a:gd name="T110" fmla="*/ 3078 w 11708"/>
              <a:gd name="T111" fmla="*/ 10636 h 12613"/>
              <a:gd name="T112" fmla="*/ 2902 w 11708"/>
              <a:gd name="T113" fmla="*/ 10642 h 12613"/>
              <a:gd name="T114" fmla="*/ 2568 w 11708"/>
              <a:gd name="T115" fmla="*/ 11810 h 12613"/>
              <a:gd name="T116" fmla="*/ 3422 w 11708"/>
              <a:gd name="T117" fmla="*/ 12610 h 12613"/>
              <a:gd name="T118" fmla="*/ 3848 w 11708"/>
              <a:gd name="T119" fmla="*/ 12613 h 12613"/>
              <a:gd name="T120" fmla="*/ 4739 w 11708"/>
              <a:gd name="T121" fmla="*/ 11817 h 12613"/>
              <a:gd name="T122" fmla="*/ 4679 w 11708"/>
              <a:gd name="T123" fmla="*/ 11663 h 12613"/>
              <a:gd name="T124" fmla="*/ 4679 w 11708"/>
              <a:gd name="T125" fmla="*/ 11663 h 1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08" h="12613">
                <a:moveTo>
                  <a:pt x="10712" y="21"/>
                </a:moveTo>
                <a:cubicBezTo>
                  <a:pt x="10627" y="18"/>
                  <a:pt x="10542" y="19"/>
                  <a:pt x="10456" y="20"/>
                </a:cubicBezTo>
                <a:cubicBezTo>
                  <a:pt x="10427" y="66"/>
                  <a:pt x="10358" y="9"/>
                  <a:pt x="10325" y="47"/>
                </a:cubicBezTo>
                <a:cubicBezTo>
                  <a:pt x="9728" y="203"/>
                  <a:pt x="9429" y="599"/>
                  <a:pt x="9395" y="1216"/>
                </a:cubicBezTo>
                <a:cubicBezTo>
                  <a:pt x="9078" y="1094"/>
                  <a:pt x="8763" y="1010"/>
                  <a:pt x="8433" y="976"/>
                </a:cubicBezTo>
                <a:cubicBezTo>
                  <a:pt x="7963" y="927"/>
                  <a:pt x="7502" y="974"/>
                  <a:pt x="7046" y="1083"/>
                </a:cubicBezTo>
                <a:cubicBezTo>
                  <a:pt x="6018" y="1331"/>
                  <a:pt x="5143" y="1861"/>
                  <a:pt x="4358" y="2553"/>
                </a:cubicBezTo>
                <a:cubicBezTo>
                  <a:pt x="4034" y="2839"/>
                  <a:pt x="3739" y="3160"/>
                  <a:pt x="3333" y="3342"/>
                </a:cubicBezTo>
                <a:cubicBezTo>
                  <a:pt x="2859" y="3553"/>
                  <a:pt x="2356" y="3651"/>
                  <a:pt x="1854" y="3755"/>
                </a:cubicBezTo>
                <a:cubicBezTo>
                  <a:pt x="1476" y="3833"/>
                  <a:pt x="1095" y="3895"/>
                  <a:pt x="728" y="4023"/>
                </a:cubicBezTo>
                <a:cubicBezTo>
                  <a:pt x="331" y="4162"/>
                  <a:pt x="116" y="4442"/>
                  <a:pt x="53" y="4850"/>
                </a:cubicBezTo>
                <a:cubicBezTo>
                  <a:pt x="50" y="4873"/>
                  <a:pt x="39" y="4894"/>
                  <a:pt x="32" y="4916"/>
                </a:cubicBezTo>
                <a:cubicBezTo>
                  <a:pt x="26" y="4925"/>
                  <a:pt x="20" y="4930"/>
                  <a:pt x="14" y="4929"/>
                </a:cubicBezTo>
                <a:cubicBezTo>
                  <a:pt x="9" y="4971"/>
                  <a:pt x="26" y="5016"/>
                  <a:pt x="0" y="5056"/>
                </a:cubicBezTo>
                <a:lnTo>
                  <a:pt x="0" y="5084"/>
                </a:lnTo>
                <a:cubicBezTo>
                  <a:pt x="22" y="5150"/>
                  <a:pt x="22" y="5216"/>
                  <a:pt x="0" y="5282"/>
                </a:cubicBezTo>
                <a:lnTo>
                  <a:pt x="0" y="5311"/>
                </a:lnTo>
                <a:cubicBezTo>
                  <a:pt x="28" y="5360"/>
                  <a:pt x="8" y="5415"/>
                  <a:pt x="15" y="5466"/>
                </a:cubicBezTo>
                <a:cubicBezTo>
                  <a:pt x="20" y="5466"/>
                  <a:pt x="26" y="5470"/>
                  <a:pt x="32" y="5479"/>
                </a:cubicBezTo>
                <a:cubicBezTo>
                  <a:pt x="100" y="5825"/>
                  <a:pt x="182" y="6167"/>
                  <a:pt x="320" y="6494"/>
                </a:cubicBezTo>
                <a:cubicBezTo>
                  <a:pt x="644" y="7267"/>
                  <a:pt x="1112" y="7948"/>
                  <a:pt x="1657" y="8578"/>
                </a:cubicBezTo>
                <a:cubicBezTo>
                  <a:pt x="2469" y="9518"/>
                  <a:pt x="3370" y="10357"/>
                  <a:pt x="4450" y="10985"/>
                </a:cubicBezTo>
                <a:cubicBezTo>
                  <a:pt x="5053" y="11336"/>
                  <a:pt x="5689" y="11607"/>
                  <a:pt x="6401" y="11632"/>
                </a:cubicBezTo>
                <a:cubicBezTo>
                  <a:pt x="6815" y="11647"/>
                  <a:pt x="7216" y="11591"/>
                  <a:pt x="7491" y="11224"/>
                </a:cubicBezTo>
                <a:cubicBezTo>
                  <a:pt x="7625" y="11045"/>
                  <a:pt x="7691" y="10831"/>
                  <a:pt x="7750" y="10617"/>
                </a:cubicBezTo>
                <a:cubicBezTo>
                  <a:pt x="7892" y="10100"/>
                  <a:pt x="7986" y="9571"/>
                  <a:pt x="8144" y="9057"/>
                </a:cubicBezTo>
                <a:cubicBezTo>
                  <a:pt x="8305" y="8535"/>
                  <a:pt x="8558" y="8071"/>
                  <a:pt x="8945" y="7679"/>
                </a:cubicBezTo>
                <a:cubicBezTo>
                  <a:pt x="9538" y="7075"/>
                  <a:pt x="10019" y="6392"/>
                  <a:pt x="10341" y="5606"/>
                </a:cubicBezTo>
                <a:cubicBezTo>
                  <a:pt x="10720" y="4681"/>
                  <a:pt x="10862" y="3731"/>
                  <a:pt x="10610" y="2746"/>
                </a:cubicBezTo>
                <a:cubicBezTo>
                  <a:pt x="10573" y="2601"/>
                  <a:pt x="10519" y="2460"/>
                  <a:pt x="10473" y="2318"/>
                </a:cubicBezTo>
                <a:cubicBezTo>
                  <a:pt x="11208" y="2202"/>
                  <a:pt x="11536" y="1935"/>
                  <a:pt x="11658" y="1351"/>
                </a:cubicBezTo>
                <a:cubicBezTo>
                  <a:pt x="11687" y="1326"/>
                  <a:pt x="11649" y="1269"/>
                  <a:pt x="11683" y="1246"/>
                </a:cubicBezTo>
                <a:lnTo>
                  <a:pt x="11683" y="1001"/>
                </a:lnTo>
                <a:cubicBezTo>
                  <a:pt x="11708" y="530"/>
                  <a:pt x="11169" y="0"/>
                  <a:pt x="10712" y="21"/>
                </a:cubicBezTo>
                <a:close/>
                <a:moveTo>
                  <a:pt x="8713" y="2115"/>
                </a:moveTo>
                <a:cubicBezTo>
                  <a:pt x="7823" y="2284"/>
                  <a:pt x="7160" y="2834"/>
                  <a:pt x="6525" y="3424"/>
                </a:cubicBezTo>
                <a:cubicBezTo>
                  <a:pt x="5905" y="3999"/>
                  <a:pt x="5362" y="4646"/>
                  <a:pt x="4830" y="5301"/>
                </a:cubicBezTo>
                <a:cubicBezTo>
                  <a:pt x="4327" y="5921"/>
                  <a:pt x="3724" y="6405"/>
                  <a:pt x="2957" y="6660"/>
                </a:cubicBezTo>
                <a:cubicBezTo>
                  <a:pt x="2802" y="6712"/>
                  <a:pt x="2638" y="6740"/>
                  <a:pt x="2478" y="6777"/>
                </a:cubicBezTo>
                <a:cubicBezTo>
                  <a:pt x="2347" y="6807"/>
                  <a:pt x="2235" y="6776"/>
                  <a:pt x="2124" y="6695"/>
                </a:cubicBezTo>
                <a:cubicBezTo>
                  <a:pt x="1826" y="6477"/>
                  <a:pt x="1597" y="6212"/>
                  <a:pt x="1497" y="5850"/>
                </a:cubicBezTo>
                <a:cubicBezTo>
                  <a:pt x="1482" y="5796"/>
                  <a:pt x="1476" y="5739"/>
                  <a:pt x="1467" y="5684"/>
                </a:cubicBezTo>
                <a:cubicBezTo>
                  <a:pt x="1456" y="5615"/>
                  <a:pt x="1473" y="5584"/>
                  <a:pt x="1554" y="5585"/>
                </a:cubicBezTo>
                <a:cubicBezTo>
                  <a:pt x="2257" y="5596"/>
                  <a:pt x="2897" y="5370"/>
                  <a:pt x="3506" y="5044"/>
                </a:cubicBezTo>
                <a:cubicBezTo>
                  <a:pt x="4172" y="4686"/>
                  <a:pt x="4738" y="4197"/>
                  <a:pt x="5285" y="3681"/>
                </a:cubicBezTo>
                <a:cubicBezTo>
                  <a:pt x="5733" y="3257"/>
                  <a:pt x="6159" y="2807"/>
                  <a:pt x="6672" y="2456"/>
                </a:cubicBezTo>
                <a:cubicBezTo>
                  <a:pt x="7250" y="2059"/>
                  <a:pt x="7882" y="1903"/>
                  <a:pt x="8576" y="2025"/>
                </a:cubicBezTo>
                <a:cubicBezTo>
                  <a:pt x="8622" y="2033"/>
                  <a:pt x="8667" y="2048"/>
                  <a:pt x="8712" y="2060"/>
                </a:cubicBezTo>
                <a:cubicBezTo>
                  <a:pt x="8730" y="2078"/>
                  <a:pt x="8729" y="2096"/>
                  <a:pt x="8713" y="2115"/>
                </a:cubicBezTo>
                <a:close/>
                <a:moveTo>
                  <a:pt x="10542" y="1734"/>
                </a:moveTo>
                <a:cubicBezTo>
                  <a:pt x="10236" y="1738"/>
                  <a:pt x="9974" y="1480"/>
                  <a:pt x="9969" y="1170"/>
                </a:cubicBezTo>
                <a:cubicBezTo>
                  <a:pt x="9965" y="863"/>
                  <a:pt x="10223" y="602"/>
                  <a:pt x="10533" y="598"/>
                </a:cubicBezTo>
                <a:cubicBezTo>
                  <a:pt x="10843" y="595"/>
                  <a:pt x="11101" y="849"/>
                  <a:pt x="11105" y="1161"/>
                </a:cubicBezTo>
                <a:cubicBezTo>
                  <a:pt x="11109" y="1469"/>
                  <a:pt x="10852" y="1730"/>
                  <a:pt x="10542" y="1734"/>
                </a:cubicBezTo>
                <a:close/>
                <a:moveTo>
                  <a:pt x="4679" y="11663"/>
                </a:moveTo>
                <a:cubicBezTo>
                  <a:pt x="4101" y="11390"/>
                  <a:pt x="3575" y="11034"/>
                  <a:pt x="3078" y="10636"/>
                </a:cubicBezTo>
                <a:cubicBezTo>
                  <a:pt x="3007" y="10579"/>
                  <a:pt x="2963" y="10583"/>
                  <a:pt x="2902" y="10642"/>
                </a:cubicBezTo>
                <a:cubicBezTo>
                  <a:pt x="2563" y="10967"/>
                  <a:pt x="2436" y="11355"/>
                  <a:pt x="2568" y="11810"/>
                </a:cubicBezTo>
                <a:cubicBezTo>
                  <a:pt x="2693" y="12243"/>
                  <a:pt x="2998" y="12493"/>
                  <a:pt x="3422" y="12610"/>
                </a:cubicBezTo>
                <a:cubicBezTo>
                  <a:pt x="3564" y="12611"/>
                  <a:pt x="3706" y="12612"/>
                  <a:pt x="3848" y="12613"/>
                </a:cubicBezTo>
                <a:cubicBezTo>
                  <a:pt x="4294" y="12515"/>
                  <a:pt x="4594" y="12254"/>
                  <a:pt x="4739" y="11817"/>
                </a:cubicBezTo>
                <a:cubicBezTo>
                  <a:pt x="4763" y="11744"/>
                  <a:pt x="4760" y="11701"/>
                  <a:pt x="4679" y="11663"/>
                </a:cubicBezTo>
                <a:close/>
                <a:moveTo>
                  <a:pt x="4679" y="11663"/>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组合 3">
            <a:extLst>
              <a:ext uri="{FF2B5EF4-FFF2-40B4-BE49-F238E27FC236}">
                <a16:creationId xmlns:a16="http://schemas.microsoft.com/office/drawing/2014/main" id="{E48C0CB7-F6F7-4F63-AC8A-749E8F164D50}"/>
              </a:ext>
            </a:extLst>
          </p:cNvPr>
          <p:cNvGrpSpPr/>
          <p:nvPr/>
        </p:nvGrpSpPr>
        <p:grpSpPr>
          <a:xfrm>
            <a:off x="368477" y="4028043"/>
            <a:ext cx="2270170" cy="1183926"/>
            <a:chOff x="368477" y="4028043"/>
            <a:chExt cx="2270170" cy="1183926"/>
          </a:xfrm>
        </p:grpSpPr>
        <p:sp>
          <p:nvSpPr>
            <p:cNvPr id="25" name="矩形 24">
              <a:extLst>
                <a:ext uri="{FF2B5EF4-FFF2-40B4-BE49-F238E27FC236}">
                  <a16:creationId xmlns:a16="http://schemas.microsoft.com/office/drawing/2014/main" id="{4A1B44E5-1F26-41AC-B37E-3E5359AAA722}"/>
                </a:ext>
              </a:extLst>
            </p:cNvPr>
            <p:cNvSpPr/>
            <p:nvPr/>
          </p:nvSpPr>
          <p:spPr>
            <a:xfrm>
              <a:off x="368477" y="4028043"/>
              <a:ext cx="2256957" cy="1183926"/>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6" name="文本框 25">
              <a:extLst>
                <a:ext uri="{FF2B5EF4-FFF2-40B4-BE49-F238E27FC236}">
                  <a16:creationId xmlns:a16="http://schemas.microsoft.com/office/drawing/2014/main" id="{C75D378E-CF1F-4EB8-9676-3410FD562811}"/>
                </a:ext>
              </a:extLst>
            </p:cNvPr>
            <p:cNvSpPr txBox="1"/>
            <p:nvPr/>
          </p:nvSpPr>
          <p:spPr>
            <a:xfrm>
              <a:off x="381690" y="4107511"/>
              <a:ext cx="2256957" cy="1077218"/>
            </a:xfrm>
            <a:prstGeom prst="rect">
              <a:avLst/>
            </a:prstGeom>
            <a:noFill/>
          </p:spPr>
          <p:txBody>
            <a:bodyPr wrap="square" rtlCol="0">
              <a:spAutoFit/>
            </a:bodyPr>
            <a:lstStyle/>
            <a:p>
              <a:r>
                <a:rPr lang="en-US" altLang="zh-CN" sz="1600" b="1">
                  <a:cs typeface="+mn-ea"/>
                  <a:sym typeface="+mn-lt"/>
                </a:rPr>
                <a:t>Sample Weights </a:t>
              </a:r>
            </a:p>
            <a:p>
              <a:r>
                <a:rPr lang="en-US" altLang="zh-CN" sz="1600">
                  <a:cs typeface="+mn-ea"/>
                  <a:sym typeface="+mn-lt"/>
                </a:rPr>
                <a:t>Choose what to </a:t>
              </a:r>
            </a:p>
            <a:p>
              <a:r>
                <a:rPr lang="en-US" altLang="zh-CN" sz="1600">
                  <a:cs typeface="+mn-ea"/>
                  <a:sym typeface="+mn-lt"/>
                </a:rPr>
                <a:t>learn in the outer level problem</a:t>
              </a:r>
              <a:endParaRPr lang="zh-CN" altLang="en-US" sz="1600">
                <a:cs typeface="+mn-ea"/>
                <a:sym typeface="+mn-lt"/>
              </a:endParaRPr>
            </a:p>
          </p:txBody>
        </p:sp>
      </p:grpSp>
      <p:grpSp>
        <p:nvGrpSpPr>
          <p:cNvPr id="2" name="组合 1">
            <a:extLst>
              <a:ext uri="{FF2B5EF4-FFF2-40B4-BE49-F238E27FC236}">
                <a16:creationId xmlns:a16="http://schemas.microsoft.com/office/drawing/2014/main" id="{D4BF91A0-D318-470B-9CAF-36F89A82F19C}"/>
              </a:ext>
            </a:extLst>
          </p:cNvPr>
          <p:cNvGrpSpPr/>
          <p:nvPr/>
        </p:nvGrpSpPr>
        <p:grpSpPr>
          <a:xfrm>
            <a:off x="9812880" y="4028043"/>
            <a:ext cx="2277841" cy="1183926"/>
            <a:chOff x="3428578" y="4694833"/>
            <a:chExt cx="2277841" cy="1183926"/>
          </a:xfrm>
        </p:grpSpPr>
        <p:sp>
          <p:nvSpPr>
            <p:cNvPr id="40" name="矩形 39">
              <a:extLst>
                <a:ext uri="{FF2B5EF4-FFF2-40B4-BE49-F238E27FC236}">
                  <a16:creationId xmlns:a16="http://schemas.microsoft.com/office/drawing/2014/main" id="{98793A2A-2B9D-4948-ABA2-307BEFEF3077}"/>
                </a:ext>
              </a:extLst>
            </p:cNvPr>
            <p:cNvSpPr/>
            <p:nvPr/>
          </p:nvSpPr>
          <p:spPr>
            <a:xfrm>
              <a:off x="3428578" y="4694833"/>
              <a:ext cx="2256957" cy="1183926"/>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1" name="文本框 40">
              <a:extLst>
                <a:ext uri="{FF2B5EF4-FFF2-40B4-BE49-F238E27FC236}">
                  <a16:creationId xmlns:a16="http://schemas.microsoft.com/office/drawing/2014/main" id="{2638F6DC-347D-4387-9F13-FB5CE3B7790D}"/>
                </a:ext>
              </a:extLst>
            </p:cNvPr>
            <p:cNvSpPr txBox="1"/>
            <p:nvPr/>
          </p:nvSpPr>
          <p:spPr>
            <a:xfrm>
              <a:off x="3449462" y="4774301"/>
              <a:ext cx="2256957" cy="830997"/>
            </a:xfrm>
            <a:prstGeom prst="rect">
              <a:avLst/>
            </a:prstGeom>
            <a:noFill/>
          </p:spPr>
          <p:txBody>
            <a:bodyPr wrap="square" rtlCol="0">
              <a:spAutoFit/>
            </a:bodyPr>
            <a:lstStyle/>
            <a:p>
              <a:r>
                <a:rPr lang="en-US" altLang="zh-CN" sz="1600" b="1">
                  <a:cs typeface="+mn-ea"/>
                  <a:sym typeface="+mn-lt"/>
                </a:rPr>
                <a:t>Penalty Function </a:t>
              </a:r>
            </a:p>
            <a:p>
              <a:r>
                <a:rPr lang="en-US" altLang="zh-CN" sz="1600">
                  <a:cs typeface="+mn-ea"/>
                  <a:sym typeface="+mn-lt"/>
                </a:rPr>
                <a:t>Choose the weighting strategy</a:t>
              </a:r>
              <a:endParaRPr lang="zh-CN" altLang="en-US" sz="1600">
                <a:cs typeface="+mn-ea"/>
                <a:sym typeface="+mn-lt"/>
              </a:endParaRPr>
            </a:p>
          </p:txBody>
        </p:sp>
      </p:grpSp>
      <p:sp>
        <p:nvSpPr>
          <p:cNvPr id="42" name="curved-up-arrow_20901 1 1 2">
            <a:extLst>
              <a:ext uri="{FF2B5EF4-FFF2-40B4-BE49-F238E27FC236}">
                <a16:creationId xmlns:a16="http://schemas.microsoft.com/office/drawing/2014/main" id="{0A81E1B9-6E0D-41BB-AF9E-106A500930E1}"/>
              </a:ext>
            </a:extLst>
          </p:cNvPr>
          <p:cNvSpPr>
            <a:spLocks noChangeAspect="1"/>
          </p:cNvSpPr>
          <p:nvPr/>
        </p:nvSpPr>
        <p:spPr bwMode="auto">
          <a:xfrm rot="19459633" flipH="1" flipV="1">
            <a:off x="817017" y="5287389"/>
            <a:ext cx="450246" cy="521284"/>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FFF2CC"/>
          </a:solidFill>
          <a:ln>
            <a:noFill/>
          </a:ln>
        </p:spPr>
        <p:txBody>
          <a:bodyPr/>
          <a:lstStyle/>
          <a:p>
            <a:pPr>
              <a:lnSpc>
                <a:spcPct val="120000"/>
              </a:lnSpc>
            </a:pPr>
            <a:endParaRPr lang="zh-CN" altLang="en-US"/>
          </a:p>
        </p:txBody>
      </p:sp>
    </p:spTree>
    <p:custDataLst>
      <p:tags r:id="rId1"/>
    </p:custDataLst>
    <p:extLst>
      <p:ext uri="{BB962C8B-B14F-4D97-AF65-F5344CB8AC3E}">
        <p14:creationId xmlns:p14="http://schemas.microsoft.com/office/powerpoint/2010/main" val="11158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2" grpId="0" animBg="1"/>
      <p:bldP spid="32" grpId="0" animBg="1"/>
      <p:bldP spid="33" grpId="0" animBg="1"/>
      <p:bldP spid="34" grpId="0" animBg="1"/>
      <p:bldP spid="35" grpId="0" animBg="1"/>
      <p:bldP spid="37" grpId="0" animBg="1"/>
      <p:bldP spid="19"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6526B9-3999-4638-94CE-F19337A896C9}"/>
              </a:ext>
            </a:extLst>
          </p:cNvPr>
          <p:cNvSpPr>
            <a:spLocks noGrp="1"/>
          </p:cNvSpPr>
          <p:nvPr>
            <p:ph type="title"/>
          </p:nvPr>
        </p:nvSpPr>
        <p:spPr>
          <a:xfrm>
            <a:off x="791796" y="449627"/>
            <a:ext cx="10515600" cy="1325563"/>
          </a:xfrm>
        </p:spPr>
        <p:txBody>
          <a:bodyPr/>
          <a:lstStyle/>
          <a:p>
            <a:pPr>
              <a:lnSpc>
                <a:spcPct val="120000"/>
              </a:lnSpc>
            </a:pPr>
            <a:r>
              <a:rPr lang="en-US" altLang="zh-CN"/>
              <a:t>Background </a:t>
            </a:r>
            <a:endParaRPr lang="zh-CN" altLang="en-US"/>
          </a:p>
        </p:txBody>
      </p:sp>
      <p:sp>
        <p:nvSpPr>
          <p:cNvPr id="62" name="内容占位符 2 1 1">
            <a:extLst>
              <a:ext uri="{FF2B5EF4-FFF2-40B4-BE49-F238E27FC236}">
                <a16:creationId xmlns:a16="http://schemas.microsoft.com/office/drawing/2014/main" id="{094635A8-F3BC-4114-99DD-5C18754F356F}"/>
              </a:ext>
            </a:extLst>
          </p:cNvPr>
          <p:cNvSpPr>
            <a:spLocks noGrp="1"/>
          </p:cNvSpPr>
          <p:nvPr>
            <p:ph idx="1"/>
          </p:nvPr>
        </p:nvSpPr>
        <p:spPr>
          <a:xfrm>
            <a:off x="990323" y="3875125"/>
            <a:ext cx="10515600" cy="1091870"/>
          </a:xfrm>
        </p:spPr>
        <p:txBody>
          <a:bodyPr>
            <a:normAutofit/>
          </a:bodyPr>
          <a:lstStyle/>
          <a:p>
            <a:pPr>
              <a:lnSpc>
                <a:spcPct val="120000"/>
              </a:lnSpc>
              <a:spcBef>
                <a:spcPts val="0"/>
              </a:spcBef>
            </a:pPr>
            <a:r>
              <a:rPr lang="en-US" altLang="zh-CN"/>
              <a:t>Traditional classification methods adopt </a:t>
            </a:r>
            <a:r>
              <a:rPr lang="en-US" altLang="zh-CN" b="1">
                <a:solidFill>
                  <a:schemeClr val="accent1"/>
                </a:solidFill>
              </a:rPr>
              <a:t>error-rate-guided ERM</a:t>
            </a:r>
            <a:r>
              <a:rPr lang="en-US" altLang="zh-CN"/>
              <a:t>.</a:t>
            </a:r>
          </a:p>
          <a:p>
            <a:pPr marL="0" indent="0">
              <a:lnSpc>
                <a:spcPct val="120000"/>
              </a:lnSpc>
              <a:spcBef>
                <a:spcPts val="0"/>
              </a:spcBef>
              <a:buNone/>
            </a:pPr>
            <a:endParaRPr lang="zh-CN" altLang="en-US"/>
          </a:p>
        </p:txBody>
      </p:sp>
      <p:grpSp>
        <p:nvGrpSpPr>
          <p:cNvPr id="4" name="组合 3">
            <a:extLst>
              <a:ext uri="{FF2B5EF4-FFF2-40B4-BE49-F238E27FC236}">
                <a16:creationId xmlns:a16="http://schemas.microsoft.com/office/drawing/2014/main" id="{79BEDF62-1BC6-42FB-AC7B-4B637E51C232}"/>
              </a:ext>
            </a:extLst>
          </p:cNvPr>
          <p:cNvGrpSpPr/>
          <p:nvPr/>
        </p:nvGrpSpPr>
        <p:grpSpPr>
          <a:xfrm>
            <a:off x="1348469" y="1886959"/>
            <a:ext cx="9290678" cy="1732930"/>
            <a:chOff x="2016718" y="3175981"/>
            <a:chExt cx="9290678" cy="1732930"/>
          </a:xfrm>
        </p:grpSpPr>
        <p:sp>
          <p:nvSpPr>
            <p:cNvPr id="45" name="矩形 44">
              <a:extLst>
                <a:ext uri="{FF2B5EF4-FFF2-40B4-BE49-F238E27FC236}">
                  <a16:creationId xmlns:a16="http://schemas.microsoft.com/office/drawing/2014/main" id="{B0010872-06F6-4E0A-AE8D-7431FCFE4B7F}"/>
                </a:ext>
              </a:extLst>
            </p:cNvPr>
            <p:cNvSpPr/>
            <p:nvPr/>
          </p:nvSpPr>
          <p:spPr>
            <a:xfrm>
              <a:off x="9629332" y="3402461"/>
              <a:ext cx="1411214" cy="839482"/>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4472C4"/>
                </a:solidFill>
              </a:endParaRPr>
            </a:p>
          </p:txBody>
        </p:sp>
        <p:sp>
          <p:nvSpPr>
            <p:cNvPr id="64" name="iconfont-1188-763156">
              <a:extLst>
                <a:ext uri="{FF2B5EF4-FFF2-40B4-BE49-F238E27FC236}">
                  <a16:creationId xmlns:a16="http://schemas.microsoft.com/office/drawing/2014/main" id="{1A2833BE-1BAA-4283-AF4A-21EBBA0E0DE3}"/>
                </a:ext>
              </a:extLst>
            </p:cNvPr>
            <p:cNvSpPr/>
            <p:nvPr/>
          </p:nvSpPr>
          <p:spPr>
            <a:xfrm>
              <a:off x="5412781" y="3175981"/>
              <a:ext cx="891020" cy="1124336"/>
            </a:xfrm>
            <a:custGeom>
              <a:avLst/>
              <a:gdLst>
                <a:gd name="connsiteX0" fmla="*/ 244928 w 307235"/>
                <a:gd name="connsiteY0" fmla="*/ 327554 h 387684"/>
                <a:gd name="connsiteX1" fmla="*/ 100740 w 307235"/>
                <a:gd name="connsiteY1" fmla="*/ 355482 h 387684"/>
                <a:gd name="connsiteX2" fmla="*/ 96813 w 307235"/>
                <a:gd name="connsiteY2" fmla="*/ 368647 h 387684"/>
                <a:gd name="connsiteX3" fmla="*/ 250927 w 307235"/>
                <a:gd name="connsiteY3" fmla="*/ 368647 h 387684"/>
                <a:gd name="connsiteX4" fmla="*/ 253107 w 307235"/>
                <a:gd name="connsiteY4" fmla="*/ 307439 h 387684"/>
                <a:gd name="connsiteX5" fmla="*/ 258350 w 307235"/>
                <a:gd name="connsiteY5" fmla="*/ 308519 h 387684"/>
                <a:gd name="connsiteX6" fmla="*/ 262277 w 307235"/>
                <a:gd name="connsiteY6" fmla="*/ 314907 h 387684"/>
                <a:gd name="connsiteX7" fmla="*/ 271772 w 307235"/>
                <a:gd name="connsiteY7" fmla="*/ 376719 h 387684"/>
                <a:gd name="connsiteX8" fmla="*/ 262277 w 307235"/>
                <a:gd name="connsiteY8" fmla="*/ 387683 h 387684"/>
                <a:gd name="connsiteX9" fmla="*/ 261889 w 307235"/>
                <a:gd name="connsiteY9" fmla="*/ 387683 h 387684"/>
                <a:gd name="connsiteX10" fmla="*/ 84168 w 307235"/>
                <a:gd name="connsiteY10" fmla="*/ 387683 h 387684"/>
                <a:gd name="connsiteX11" fmla="*/ 76529 w 307235"/>
                <a:gd name="connsiteY11" fmla="*/ 383884 h 387684"/>
                <a:gd name="connsiteX12" fmla="*/ 75018 w 307235"/>
                <a:gd name="connsiteY12" fmla="*/ 375510 h 387684"/>
                <a:gd name="connsiteX13" fmla="*/ 84038 w 307235"/>
                <a:gd name="connsiteY13" fmla="*/ 344518 h 387684"/>
                <a:gd name="connsiteX14" fmla="*/ 91375 w 307235"/>
                <a:gd name="connsiteY14" fmla="*/ 337871 h 387684"/>
                <a:gd name="connsiteX15" fmla="*/ 103026 w 307235"/>
                <a:gd name="connsiteY15" fmla="*/ 335618 h 387684"/>
                <a:gd name="connsiteX16" fmla="*/ 104105 w 307235"/>
                <a:gd name="connsiteY16" fmla="*/ 341872 h 387684"/>
                <a:gd name="connsiteX17" fmla="*/ 112132 w 307235"/>
                <a:gd name="connsiteY17" fmla="*/ 352703 h 387684"/>
                <a:gd name="connsiteX18" fmla="*/ 113556 w 307235"/>
                <a:gd name="connsiteY18" fmla="*/ 352703 h 387684"/>
                <a:gd name="connsiteX19" fmla="*/ 122661 w 307235"/>
                <a:gd name="connsiteY19" fmla="*/ 344720 h 387684"/>
                <a:gd name="connsiteX20" fmla="*/ 121815 w 307235"/>
                <a:gd name="connsiteY20" fmla="*/ 331986 h 387684"/>
                <a:gd name="connsiteX21" fmla="*/ 163507 w 307235"/>
                <a:gd name="connsiteY21" fmla="*/ 323926 h 387684"/>
                <a:gd name="connsiteX22" fmla="*/ 163507 w 307235"/>
                <a:gd name="connsiteY22" fmla="*/ 331708 h 387684"/>
                <a:gd name="connsiteX23" fmla="*/ 173052 w 307235"/>
                <a:gd name="connsiteY23" fmla="*/ 341203 h 387684"/>
                <a:gd name="connsiteX24" fmla="*/ 182857 w 307235"/>
                <a:gd name="connsiteY24" fmla="*/ 331708 h 387684"/>
                <a:gd name="connsiteX25" fmla="*/ 182857 w 307235"/>
                <a:gd name="connsiteY25" fmla="*/ 320185 h 387684"/>
                <a:gd name="connsiteX26" fmla="*/ 197663 w 307235"/>
                <a:gd name="connsiteY26" fmla="*/ 317322 h 387684"/>
                <a:gd name="connsiteX27" fmla="*/ 197663 w 307235"/>
                <a:gd name="connsiteY27" fmla="*/ 325180 h 387684"/>
                <a:gd name="connsiteX28" fmla="*/ 207202 w 307235"/>
                <a:gd name="connsiteY28" fmla="*/ 334721 h 387684"/>
                <a:gd name="connsiteX29" fmla="*/ 216611 w 307235"/>
                <a:gd name="connsiteY29" fmla="*/ 324791 h 387684"/>
                <a:gd name="connsiteX30" fmla="*/ 216611 w 307235"/>
                <a:gd name="connsiteY30" fmla="*/ 313659 h 387684"/>
                <a:gd name="connsiteX31" fmla="*/ 232842 w 307235"/>
                <a:gd name="connsiteY31" fmla="*/ 310521 h 387684"/>
                <a:gd name="connsiteX32" fmla="*/ 233019 w 307235"/>
                <a:gd name="connsiteY32" fmla="*/ 313833 h 387684"/>
                <a:gd name="connsiteX33" fmla="*/ 242558 w 307235"/>
                <a:gd name="connsiteY33" fmla="*/ 322853 h 387684"/>
                <a:gd name="connsiteX34" fmla="*/ 243119 w 307235"/>
                <a:gd name="connsiteY34" fmla="*/ 322681 h 387684"/>
                <a:gd name="connsiteX35" fmla="*/ 252657 w 307235"/>
                <a:gd name="connsiteY35" fmla="*/ 313143 h 387684"/>
                <a:gd name="connsiteX36" fmla="*/ 115152 w 307235"/>
                <a:gd name="connsiteY36" fmla="*/ 292700 h 387684"/>
                <a:gd name="connsiteX37" fmla="*/ 120865 w 307235"/>
                <a:gd name="connsiteY37" fmla="*/ 317668 h 387684"/>
                <a:gd name="connsiteX38" fmla="*/ 121815 w 307235"/>
                <a:gd name="connsiteY38" fmla="*/ 331986 h 387684"/>
                <a:gd name="connsiteX39" fmla="*/ 103026 w 307235"/>
                <a:gd name="connsiteY39" fmla="*/ 335618 h 387684"/>
                <a:gd name="connsiteX40" fmla="*/ 96777 w 307235"/>
                <a:gd name="connsiteY40" fmla="*/ 299401 h 387684"/>
                <a:gd name="connsiteX41" fmla="*/ 46021 w 307235"/>
                <a:gd name="connsiteY41" fmla="*/ 221802 h 387684"/>
                <a:gd name="connsiteX42" fmla="*/ 46021 w 307235"/>
                <a:gd name="connsiteY42" fmla="*/ 268859 h 387684"/>
                <a:gd name="connsiteX43" fmla="*/ 55561 w 307235"/>
                <a:gd name="connsiteY43" fmla="*/ 285437 h 387684"/>
                <a:gd name="connsiteX44" fmla="*/ 138528 w 307235"/>
                <a:gd name="connsiteY44" fmla="*/ 259793 h 387684"/>
                <a:gd name="connsiteX45" fmla="*/ 151780 w 307235"/>
                <a:gd name="connsiteY45" fmla="*/ 262383 h 387684"/>
                <a:gd name="connsiteX46" fmla="*/ 149190 w 307235"/>
                <a:gd name="connsiteY46" fmla="*/ 275637 h 387684"/>
                <a:gd name="connsiteX47" fmla="*/ 121218 w 307235"/>
                <a:gd name="connsiteY47" fmla="*/ 290488 h 387684"/>
                <a:gd name="connsiteX48" fmla="*/ 115152 w 307235"/>
                <a:gd name="connsiteY48" fmla="*/ 292700 h 387684"/>
                <a:gd name="connsiteX49" fmla="*/ 114505 w 307235"/>
                <a:gd name="connsiteY49" fmla="*/ 289872 h 387684"/>
                <a:gd name="connsiteX50" fmla="*/ 114505 w 307235"/>
                <a:gd name="connsiteY50" fmla="*/ 288233 h 387684"/>
                <a:gd name="connsiteX51" fmla="*/ 113556 w 307235"/>
                <a:gd name="connsiteY51" fmla="*/ 285385 h 387684"/>
                <a:gd name="connsiteX52" fmla="*/ 101646 w 307235"/>
                <a:gd name="connsiteY52" fmla="*/ 278523 h 387684"/>
                <a:gd name="connsiteX53" fmla="*/ 95259 w 307235"/>
                <a:gd name="connsiteY53" fmla="*/ 290606 h 387684"/>
                <a:gd name="connsiteX54" fmla="*/ 96777 w 307235"/>
                <a:gd name="connsiteY54" fmla="*/ 299401 h 387684"/>
                <a:gd name="connsiteX55" fmla="*/ 94387 w 307235"/>
                <a:gd name="connsiteY55" fmla="*/ 300273 h 387684"/>
                <a:gd name="connsiteX56" fmla="*/ 64108 w 307235"/>
                <a:gd name="connsiteY56" fmla="*/ 304691 h 387684"/>
                <a:gd name="connsiteX57" fmla="*/ 51719 w 307235"/>
                <a:gd name="connsiteY57" fmla="*/ 303828 h 387684"/>
                <a:gd name="connsiteX58" fmla="*/ 50769 w 307235"/>
                <a:gd name="connsiteY58" fmla="*/ 303828 h 387684"/>
                <a:gd name="connsiteX59" fmla="*/ 26984 w 307235"/>
                <a:gd name="connsiteY59" fmla="*/ 267132 h 387684"/>
                <a:gd name="connsiteX60" fmla="*/ 26984 w 307235"/>
                <a:gd name="connsiteY60" fmla="*/ 224594 h 387684"/>
                <a:gd name="connsiteX61" fmla="*/ 27050 w 307235"/>
                <a:gd name="connsiteY61" fmla="*/ 224617 h 387684"/>
                <a:gd name="connsiteX62" fmla="*/ 112889 w 307235"/>
                <a:gd name="connsiteY62" fmla="*/ 151264 h 387684"/>
                <a:gd name="connsiteX63" fmla="*/ 180266 w 307235"/>
                <a:gd name="connsiteY63" fmla="*/ 222050 h 387684"/>
                <a:gd name="connsiteX64" fmla="*/ 182857 w 307235"/>
                <a:gd name="connsiteY64" fmla="*/ 228653 h 387684"/>
                <a:gd name="connsiteX65" fmla="*/ 182857 w 307235"/>
                <a:gd name="connsiteY65" fmla="*/ 320185 h 387684"/>
                <a:gd name="connsiteX66" fmla="*/ 163507 w 307235"/>
                <a:gd name="connsiteY66" fmla="*/ 323926 h 387684"/>
                <a:gd name="connsiteX67" fmla="*/ 163507 w 307235"/>
                <a:gd name="connsiteY67" fmla="*/ 232451 h 387684"/>
                <a:gd name="connsiteX68" fmla="*/ 100292 w 307235"/>
                <a:gd name="connsiteY68" fmla="*/ 165490 h 387684"/>
                <a:gd name="connsiteX69" fmla="*/ 108386 w 307235"/>
                <a:gd name="connsiteY69" fmla="*/ 162124 h 387684"/>
                <a:gd name="connsiteX70" fmla="*/ 179473 w 307235"/>
                <a:gd name="connsiteY70" fmla="*/ 150524 h 387684"/>
                <a:gd name="connsiteX71" fmla="*/ 171790 w 307235"/>
                <a:gd name="connsiteY71" fmla="*/ 169084 h 387684"/>
                <a:gd name="connsiteX72" fmla="*/ 190305 w 307235"/>
                <a:gd name="connsiteY72" fmla="*/ 161401 h 387684"/>
                <a:gd name="connsiteX73" fmla="*/ 179473 w 307235"/>
                <a:gd name="connsiteY73" fmla="*/ 150524 h 387684"/>
                <a:gd name="connsiteX74" fmla="*/ 173630 w 307235"/>
                <a:gd name="connsiteY74" fmla="*/ 132038 h 387684"/>
                <a:gd name="connsiteX75" fmla="*/ 190910 w 307235"/>
                <a:gd name="connsiteY75" fmla="*/ 133733 h 387684"/>
                <a:gd name="connsiteX76" fmla="*/ 209381 w 307235"/>
                <a:gd name="connsiteY76" fmla="*/ 161401 h 387684"/>
                <a:gd name="connsiteX77" fmla="*/ 179473 w 307235"/>
                <a:gd name="connsiteY77" fmla="*/ 191314 h 387684"/>
                <a:gd name="connsiteX78" fmla="*/ 151851 w 307235"/>
                <a:gd name="connsiteY78" fmla="*/ 172840 h 387684"/>
                <a:gd name="connsiteX79" fmla="*/ 150136 w 307235"/>
                <a:gd name="connsiteY79" fmla="*/ 155558 h 387684"/>
                <a:gd name="connsiteX80" fmla="*/ 155246 w 307235"/>
                <a:gd name="connsiteY80" fmla="*/ 146006 h 387684"/>
                <a:gd name="connsiteX81" fmla="*/ 159965 w 307235"/>
                <a:gd name="connsiteY81" fmla="*/ 150542 h 387684"/>
                <a:gd name="connsiteX82" fmla="*/ 166573 w 307235"/>
                <a:gd name="connsiteY82" fmla="*/ 153218 h 387684"/>
                <a:gd name="connsiteX83" fmla="*/ 173225 w 307235"/>
                <a:gd name="connsiteY83" fmla="*/ 150456 h 387684"/>
                <a:gd name="connsiteX84" fmla="*/ 173225 w 307235"/>
                <a:gd name="connsiteY84" fmla="*/ 137034 h 387684"/>
                <a:gd name="connsiteX85" fmla="*/ 170043 w 307235"/>
                <a:gd name="connsiteY85" fmla="*/ 133963 h 387684"/>
                <a:gd name="connsiteX86" fmla="*/ 87287 w 307235"/>
                <a:gd name="connsiteY86" fmla="*/ 129848 h 387684"/>
                <a:gd name="connsiteX87" fmla="*/ 87287 w 307235"/>
                <a:gd name="connsiteY87" fmla="*/ 130150 h 387684"/>
                <a:gd name="connsiteX88" fmla="*/ 79604 w 307235"/>
                <a:gd name="connsiteY88" fmla="*/ 148668 h 387684"/>
                <a:gd name="connsiteX89" fmla="*/ 98119 w 307235"/>
                <a:gd name="connsiteY89" fmla="*/ 140984 h 387684"/>
                <a:gd name="connsiteX90" fmla="*/ 87287 w 307235"/>
                <a:gd name="connsiteY90" fmla="*/ 129848 h 387684"/>
                <a:gd name="connsiteX91" fmla="*/ 81444 w 307235"/>
                <a:gd name="connsiteY91" fmla="*/ 111659 h 387684"/>
                <a:gd name="connsiteX92" fmla="*/ 98724 w 307235"/>
                <a:gd name="connsiteY92" fmla="*/ 113359 h 387684"/>
                <a:gd name="connsiteX93" fmla="*/ 117152 w 307235"/>
                <a:gd name="connsiteY93" fmla="*/ 140984 h 387684"/>
                <a:gd name="connsiteX94" fmla="*/ 112889 w 307235"/>
                <a:gd name="connsiteY94" fmla="*/ 151264 h 387684"/>
                <a:gd name="connsiteX95" fmla="*/ 110682 w 307235"/>
                <a:gd name="connsiteY95" fmla="*/ 148945 h 387684"/>
                <a:gd name="connsiteX96" fmla="*/ 97983 w 307235"/>
                <a:gd name="connsiteY96" fmla="*/ 149118 h 387684"/>
                <a:gd name="connsiteX97" fmla="*/ 96773 w 307235"/>
                <a:gd name="connsiteY97" fmla="*/ 161762 h 387684"/>
                <a:gd name="connsiteX98" fmla="*/ 100292 w 307235"/>
                <a:gd name="connsiteY98" fmla="*/ 165490 h 387684"/>
                <a:gd name="connsiteX99" fmla="*/ 87287 w 307235"/>
                <a:gd name="connsiteY99" fmla="*/ 170897 h 387684"/>
                <a:gd name="connsiteX100" fmla="*/ 59622 w 307235"/>
                <a:gd name="connsiteY100" fmla="*/ 152466 h 387684"/>
                <a:gd name="connsiteX101" fmla="*/ 66139 w 307235"/>
                <a:gd name="connsiteY101" fmla="*/ 119834 h 387684"/>
                <a:gd name="connsiteX102" fmla="*/ 81444 w 307235"/>
                <a:gd name="connsiteY102" fmla="*/ 111659 h 387684"/>
                <a:gd name="connsiteX103" fmla="*/ 191639 w 307235"/>
                <a:gd name="connsiteY103" fmla="*/ 85791 h 387684"/>
                <a:gd name="connsiteX104" fmla="*/ 236249 w 307235"/>
                <a:gd name="connsiteY104" fmla="*/ 129302 h 387684"/>
                <a:gd name="connsiteX105" fmla="*/ 239098 w 307235"/>
                <a:gd name="connsiteY105" fmla="*/ 136080 h 387684"/>
                <a:gd name="connsiteX106" fmla="*/ 239098 w 307235"/>
                <a:gd name="connsiteY106" fmla="*/ 182276 h 387684"/>
                <a:gd name="connsiteX107" fmla="*/ 236638 w 307235"/>
                <a:gd name="connsiteY107" fmla="*/ 188752 h 387684"/>
                <a:gd name="connsiteX108" fmla="*/ 216611 w 307235"/>
                <a:gd name="connsiteY108" fmla="*/ 210468 h 387684"/>
                <a:gd name="connsiteX109" fmla="*/ 216611 w 307235"/>
                <a:gd name="connsiteY109" fmla="*/ 313659 h 387684"/>
                <a:gd name="connsiteX110" fmla="*/ 197663 w 307235"/>
                <a:gd name="connsiteY110" fmla="*/ 317322 h 387684"/>
                <a:gd name="connsiteX111" fmla="*/ 197663 w 307235"/>
                <a:gd name="connsiteY111" fmla="*/ 206755 h 387684"/>
                <a:gd name="connsiteX112" fmla="*/ 200253 w 307235"/>
                <a:gd name="connsiteY112" fmla="*/ 200365 h 387684"/>
                <a:gd name="connsiteX113" fmla="*/ 220150 w 307235"/>
                <a:gd name="connsiteY113" fmla="*/ 178563 h 387684"/>
                <a:gd name="connsiteX114" fmla="*/ 220150 w 307235"/>
                <a:gd name="connsiteY114" fmla="*/ 139966 h 387684"/>
                <a:gd name="connsiteX115" fmla="*/ 178116 w 307235"/>
                <a:gd name="connsiteY115" fmla="*/ 99178 h 387684"/>
                <a:gd name="connsiteX116" fmla="*/ 187721 w 307235"/>
                <a:gd name="connsiteY116" fmla="*/ 95224 h 387684"/>
                <a:gd name="connsiteX117" fmla="*/ 172543 w 307235"/>
                <a:gd name="connsiteY117" fmla="*/ 80343 h 387684"/>
                <a:gd name="connsiteX118" fmla="*/ 173255 w 307235"/>
                <a:gd name="connsiteY118" fmla="*/ 80343 h 387684"/>
                <a:gd name="connsiteX119" fmla="*/ 172543 w 307235"/>
                <a:gd name="connsiteY119" fmla="*/ 81414 h 387684"/>
                <a:gd name="connsiteX120" fmla="*/ 160812 w 307235"/>
                <a:gd name="connsiteY120" fmla="*/ 44690 h 387684"/>
                <a:gd name="connsiteX121" fmla="*/ 178092 w 307235"/>
                <a:gd name="connsiteY121" fmla="*/ 46411 h 387684"/>
                <a:gd name="connsiteX122" fmla="*/ 196520 w 307235"/>
                <a:gd name="connsiteY122" fmla="*/ 74036 h 387684"/>
                <a:gd name="connsiteX123" fmla="*/ 191639 w 307235"/>
                <a:gd name="connsiteY123" fmla="*/ 85791 h 387684"/>
                <a:gd name="connsiteX124" fmla="*/ 186053 w 307235"/>
                <a:gd name="connsiteY124" fmla="*/ 80343 h 387684"/>
                <a:gd name="connsiteX125" fmla="*/ 173255 w 307235"/>
                <a:gd name="connsiteY125" fmla="*/ 80343 h 387684"/>
                <a:gd name="connsiteX126" fmla="*/ 177444 w 307235"/>
                <a:gd name="connsiteY126" fmla="*/ 74036 h 387684"/>
                <a:gd name="connsiteX127" fmla="*/ 166525 w 307235"/>
                <a:gd name="connsiteY127" fmla="*/ 63159 h 387684"/>
                <a:gd name="connsiteX128" fmla="*/ 158972 w 307235"/>
                <a:gd name="connsiteY128" fmla="*/ 81762 h 387684"/>
                <a:gd name="connsiteX129" fmla="*/ 170782 w 307235"/>
                <a:gd name="connsiteY129" fmla="*/ 84066 h 387684"/>
                <a:gd name="connsiteX130" fmla="*/ 172543 w 307235"/>
                <a:gd name="connsiteY130" fmla="*/ 81414 h 387684"/>
                <a:gd name="connsiteX131" fmla="*/ 172543 w 307235"/>
                <a:gd name="connsiteY131" fmla="*/ 93770 h 387684"/>
                <a:gd name="connsiteX132" fmla="*/ 178116 w 307235"/>
                <a:gd name="connsiteY132" fmla="*/ 99178 h 387684"/>
                <a:gd name="connsiteX133" fmla="*/ 166525 w 307235"/>
                <a:gd name="connsiteY133" fmla="*/ 103949 h 387684"/>
                <a:gd name="connsiteX134" fmla="*/ 138947 w 307235"/>
                <a:gd name="connsiteY134" fmla="*/ 85431 h 387684"/>
                <a:gd name="connsiteX135" fmla="*/ 145507 w 307235"/>
                <a:gd name="connsiteY135" fmla="*/ 52842 h 387684"/>
                <a:gd name="connsiteX136" fmla="*/ 160812 w 307235"/>
                <a:gd name="connsiteY136" fmla="*/ 44690 h 387684"/>
                <a:gd name="connsiteX137" fmla="*/ 230732 w 307235"/>
                <a:gd name="connsiteY137" fmla="*/ 40389 h 387684"/>
                <a:gd name="connsiteX138" fmla="*/ 230732 w 307235"/>
                <a:gd name="connsiteY138" fmla="*/ 83331 h 387684"/>
                <a:gd name="connsiteX139" fmla="*/ 261418 w 307235"/>
                <a:gd name="connsiteY139" fmla="*/ 119237 h 387684"/>
                <a:gd name="connsiteX140" fmla="*/ 263706 w 307235"/>
                <a:gd name="connsiteY140" fmla="*/ 125409 h 387684"/>
                <a:gd name="connsiteX141" fmla="*/ 263706 w 307235"/>
                <a:gd name="connsiteY141" fmla="*/ 195065 h 387684"/>
                <a:gd name="connsiteX142" fmla="*/ 261807 w 307235"/>
                <a:gd name="connsiteY142" fmla="*/ 200675 h 387684"/>
                <a:gd name="connsiteX143" fmla="*/ 247391 w 307235"/>
                <a:gd name="connsiteY143" fmla="*/ 220398 h 387684"/>
                <a:gd name="connsiteX144" fmla="*/ 248082 w 307235"/>
                <a:gd name="connsiteY144" fmla="*/ 234683 h 387684"/>
                <a:gd name="connsiteX145" fmla="*/ 251794 w 307235"/>
                <a:gd name="connsiteY145" fmla="*/ 227907 h 387684"/>
                <a:gd name="connsiteX146" fmla="*/ 283991 w 307235"/>
                <a:gd name="connsiteY146" fmla="*/ 104089 h 387684"/>
                <a:gd name="connsiteX147" fmla="*/ 230732 w 307235"/>
                <a:gd name="connsiteY147" fmla="*/ 40389 h 387684"/>
                <a:gd name="connsiteX148" fmla="*/ 109147 w 307235"/>
                <a:gd name="connsiteY148" fmla="*/ 23005 h 387684"/>
                <a:gd name="connsiteX149" fmla="*/ 121393 w 307235"/>
                <a:gd name="connsiteY149" fmla="*/ 36827 h 387684"/>
                <a:gd name="connsiteX150" fmla="*/ 123856 w 307235"/>
                <a:gd name="connsiteY150" fmla="*/ 43214 h 387684"/>
                <a:gd name="connsiteX151" fmla="*/ 123856 w 307235"/>
                <a:gd name="connsiteY151" fmla="*/ 89391 h 387684"/>
                <a:gd name="connsiteX152" fmla="*/ 170043 w 307235"/>
                <a:gd name="connsiteY152" fmla="*/ 133963 h 387684"/>
                <a:gd name="connsiteX153" fmla="*/ 158325 w 307235"/>
                <a:gd name="connsiteY153" fmla="*/ 140250 h 387684"/>
                <a:gd name="connsiteX154" fmla="*/ 155246 w 307235"/>
                <a:gd name="connsiteY154" fmla="*/ 146006 h 387684"/>
                <a:gd name="connsiteX155" fmla="*/ 107658 w 307235"/>
                <a:gd name="connsiteY155" fmla="*/ 100266 h 387684"/>
                <a:gd name="connsiteX156" fmla="*/ 104807 w 307235"/>
                <a:gd name="connsiteY156" fmla="*/ 93404 h 387684"/>
                <a:gd name="connsiteX157" fmla="*/ 104807 w 307235"/>
                <a:gd name="connsiteY157" fmla="*/ 46839 h 387684"/>
                <a:gd name="connsiteX158" fmla="*/ 88321 w 307235"/>
                <a:gd name="connsiteY158" fmla="*/ 28301 h 387684"/>
                <a:gd name="connsiteX159" fmla="*/ 98205 w 307235"/>
                <a:gd name="connsiteY159" fmla="*/ 23962 h 387684"/>
                <a:gd name="connsiteX160" fmla="*/ 83494 w 307235"/>
                <a:gd name="connsiteY160" fmla="*/ 10345 h 387684"/>
                <a:gd name="connsiteX161" fmla="*/ 82779 w 307235"/>
                <a:gd name="connsiteY161" fmla="*/ 22068 h 387684"/>
                <a:gd name="connsiteX162" fmla="*/ 88321 w 307235"/>
                <a:gd name="connsiteY162" fmla="*/ 28301 h 387684"/>
                <a:gd name="connsiteX163" fmla="*/ 55374 w 307235"/>
                <a:gd name="connsiteY163" fmla="*/ 42763 h 387684"/>
                <a:gd name="connsiteX164" fmla="*/ 30125 w 307235"/>
                <a:gd name="connsiteY164" fmla="*/ 79446 h 387684"/>
                <a:gd name="connsiteX165" fmla="*/ 30729 w 307235"/>
                <a:gd name="connsiteY165" fmla="*/ 113627 h 387684"/>
                <a:gd name="connsiteX166" fmla="*/ 30729 w 307235"/>
                <a:gd name="connsiteY166" fmla="*/ 156007 h 387684"/>
                <a:gd name="connsiteX167" fmla="*/ 23565 w 307235"/>
                <a:gd name="connsiteY167" fmla="*/ 183326 h 387684"/>
                <a:gd name="connsiteX168" fmla="*/ 19767 w 307235"/>
                <a:gd name="connsiteY168" fmla="*/ 197611 h 387684"/>
                <a:gd name="connsiteX169" fmla="*/ 19767 w 307235"/>
                <a:gd name="connsiteY169" fmla="*/ 204084 h 387684"/>
                <a:gd name="connsiteX170" fmla="*/ 45879 w 307235"/>
                <a:gd name="connsiteY170" fmla="*/ 202660 h 387684"/>
                <a:gd name="connsiteX171" fmla="*/ 57403 w 307235"/>
                <a:gd name="connsiteY171" fmla="*/ 209609 h 387684"/>
                <a:gd name="connsiteX172" fmla="*/ 50540 w 307235"/>
                <a:gd name="connsiteY172" fmla="*/ 221132 h 387684"/>
                <a:gd name="connsiteX173" fmla="*/ 46021 w 307235"/>
                <a:gd name="connsiteY173" fmla="*/ 221802 h 387684"/>
                <a:gd name="connsiteX174" fmla="*/ 46021 w 307235"/>
                <a:gd name="connsiteY174" fmla="*/ 215240 h 387684"/>
                <a:gd name="connsiteX175" fmla="*/ 36481 w 307235"/>
                <a:gd name="connsiteY175" fmla="*/ 205699 h 387684"/>
                <a:gd name="connsiteX176" fmla="*/ 26984 w 307235"/>
                <a:gd name="connsiteY176" fmla="*/ 215240 h 387684"/>
                <a:gd name="connsiteX177" fmla="*/ 26984 w 307235"/>
                <a:gd name="connsiteY177" fmla="*/ 224594 h 387684"/>
                <a:gd name="connsiteX178" fmla="*/ 6215 w 307235"/>
                <a:gd name="connsiteY178" fmla="*/ 217550 h 387684"/>
                <a:gd name="connsiteX179" fmla="*/ 1554 w 307235"/>
                <a:gd name="connsiteY179" fmla="*/ 192777 h 387684"/>
                <a:gd name="connsiteX180" fmla="*/ 5481 w 307235"/>
                <a:gd name="connsiteY180" fmla="*/ 178276 h 387684"/>
                <a:gd name="connsiteX181" fmla="*/ 12430 w 307235"/>
                <a:gd name="connsiteY181" fmla="*/ 151605 h 387684"/>
                <a:gd name="connsiteX182" fmla="*/ 12430 w 307235"/>
                <a:gd name="connsiteY182" fmla="*/ 115914 h 387684"/>
                <a:gd name="connsiteX183" fmla="*/ 12430 w 307235"/>
                <a:gd name="connsiteY183" fmla="*/ 75519 h 387684"/>
                <a:gd name="connsiteX184" fmla="*/ 45102 w 307235"/>
                <a:gd name="connsiteY184" fmla="*/ 27312 h 387684"/>
                <a:gd name="connsiteX185" fmla="*/ 83600 w 307235"/>
                <a:gd name="connsiteY185" fmla="*/ 8603 h 387684"/>
                <a:gd name="connsiteX186" fmla="*/ 86992 w 307235"/>
                <a:gd name="connsiteY186" fmla="*/ 8799 h 387684"/>
                <a:gd name="connsiteX187" fmla="*/ 83494 w 307235"/>
                <a:gd name="connsiteY187" fmla="*/ 10345 h 387684"/>
                <a:gd name="connsiteX188" fmla="*/ 153951 w 307235"/>
                <a:gd name="connsiteY188" fmla="*/ 296 h 387684"/>
                <a:gd name="connsiteX189" fmla="*/ 221884 w 307235"/>
                <a:gd name="connsiteY189" fmla="*/ 15056 h 387684"/>
                <a:gd name="connsiteX190" fmla="*/ 228746 w 307235"/>
                <a:gd name="connsiteY190" fmla="*/ 17990 h 387684"/>
                <a:gd name="connsiteX191" fmla="*/ 302938 w 307235"/>
                <a:gd name="connsiteY191" fmla="*/ 99040 h 387684"/>
                <a:gd name="connsiteX192" fmla="*/ 268755 w 307235"/>
                <a:gd name="connsiteY192" fmla="*/ 237531 h 387684"/>
                <a:gd name="connsiteX193" fmla="*/ 255721 w 307235"/>
                <a:gd name="connsiteY193" fmla="*/ 274285 h 387684"/>
                <a:gd name="connsiteX194" fmla="*/ 253107 w 307235"/>
                <a:gd name="connsiteY194" fmla="*/ 307439 h 387684"/>
                <a:gd name="connsiteX195" fmla="*/ 251013 w 307235"/>
                <a:gd name="connsiteY195" fmla="*/ 307008 h 387684"/>
                <a:gd name="connsiteX196" fmla="*/ 232842 w 307235"/>
                <a:gd name="connsiteY196" fmla="*/ 310521 h 387684"/>
                <a:gd name="connsiteX197" fmla="*/ 227883 w 307235"/>
                <a:gd name="connsiteY197" fmla="*/ 217895 h 387684"/>
                <a:gd name="connsiteX198" fmla="*/ 229782 w 307235"/>
                <a:gd name="connsiteY198" fmla="*/ 211810 h 387684"/>
                <a:gd name="connsiteX199" fmla="*/ 244370 w 307235"/>
                <a:gd name="connsiteY199" fmla="*/ 192087 h 387684"/>
                <a:gd name="connsiteX200" fmla="*/ 244370 w 307235"/>
                <a:gd name="connsiteY200" fmla="*/ 129164 h 387684"/>
                <a:gd name="connsiteX201" fmla="*/ 213684 w 307235"/>
                <a:gd name="connsiteY201" fmla="*/ 93127 h 387684"/>
                <a:gd name="connsiteX202" fmla="*/ 211396 w 307235"/>
                <a:gd name="connsiteY202" fmla="*/ 87042 h 387684"/>
                <a:gd name="connsiteX203" fmla="*/ 211396 w 307235"/>
                <a:gd name="connsiteY203" fmla="*/ 31714 h 387684"/>
                <a:gd name="connsiteX204" fmla="*/ 152138 w 307235"/>
                <a:gd name="connsiteY204" fmla="*/ 19242 h 387684"/>
                <a:gd name="connsiteX205" fmla="*/ 109147 w 307235"/>
                <a:gd name="connsiteY205" fmla="*/ 23005 h 387684"/>
                <a:gd name="connsiteX206" fmla="*/ 97076 w 307235"/>
                <a:gd name="connsiteY206" fmla="*/ 9380 h 387684"/>
                <a:gd name="connsiteX207" fmla="*/ 86992 w 307235"/>
                <a:gd name="connsiteY207" fmla="*/ 8799 h 387684"/>
                <a:gd name="connsiteX208" fmla="*/ 93684 w 307235"/>
                <a:gd name="connsiteY208" fmla="*/ 5842 h 387684"/>
                <a:gd name="connsiteX209" fmla="*/ 153951 w 307235"/>
                <a:gd name="connsiteY209" fmla="*/ 296 h 38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07235" h="387684">
                  <a:moveTo>
                    <a:pt x="244928" y="327554"/>
                  </a:moveTo>
                  <a:lnTo>
                    <a:pt x="100740" y="355482"/>
                  </a:lnTo>
                  <a:lnTo>
                    <a:pt x="96813" y="368647"/>
                  </a:lnTo>
                  <a:lnTo>
                    <a:pt x="250927" y="368647"/>
                  </a:lnTo>
                  <a:close/>
                  <a:moveTo>
                    <a:pt x="253107" y="307439"/>
                  </a:moveTo>
                  <a:lnTo>
                    <a:pt x="258350" y="308519"/>
                  </a:lnTo>
                  <a:cubicBezTo>
                    <a:pt x="260508" y="309986"/>
                    <a:pt x="261932" y="312317"/>
                    <a:pt x="262277" y="314907"/>
                  </a:cubicBezTo>
                  <a:lnTo>
                    <a:pt x="271772" y="376719"/>
                  </a:lnTo>
                  <a:cubicBezTo>
                    <a:pt x="272678" y="382546"/>
                    <a:pt x="268147" y="387769"/>
                    <a:pt x="262277" y="387683"/>
                  </a:cubicBezTo>
                  <a:lnTo>
                    <a:pt x="261889" y="387683"/>
                  </a:lnTo>
                  <a:lnTo>
                    <a:pt x="84168" y="387683"/>
                  </a:lnTo>
                  <a:cubicBezTo>
                    <a:pt x="81147" y="387683"/>
                    <a:pt x="78341" y="386258"/>
                    <a:pt x="76529" y="383884"/>
                  </a:cubicBezTo>
                  <a:cubicBezTo>
                    <a:pt x="74716" y="381467"/>
                    <a:pt x="74155" y="378359"/>
                    <a:pt x="75018" y="375510"/>
                  </a:cubicBezTo>
                  <a:lnTo>
                    <a:pt x="84038" y="344518"/>
                  </a:lnTo>
                  <a:cubicBezTo>
                    <a:pt x="85074" y="341108"/>
                    <a:pt x="87879" y="338518"/>
                    <a:pt x="91375" y="337871"/>
                  </a:cubicBezTo>
                  <a:lnTo>
                    <a:pt x="103026" y="335618"/>
                  </a:lnTo>
                  <a:lnTo>
                    <a:pt x="104105" y="341872"/>
                  </a:lnTo>
                  <a:cubicBezTo>
                    <a:pt x="103329" y="347050"/>
                    <a:pt x="106910" y="351926"/>
                    <a:pt x="112132" y="352703"/>
                  </a:cubicBezTo>
                  <a:lnTo>
                    <a:pt x="113556" y="352703"/>
                  </a:lnTo>
                  <a:cubicBezTo>
                    <a:pt x="118130" y="352574"/>
                    <a:pt x="121970" y="349208"/>
                    <a:pt x="122661" y="344720"/>
                  </a:cubicBezTo>
                  <a:lnTo>
                    <a:pt x="121815" y="331986"/>
                  </a:lnTo>
                  <a:lnTo>
                    <a:pt x="163507" y="323926"/>
                  </a:lnTo>
                  <a:lnTo>
                    <a:pt x="163507" y="331708"/>
                  </a:lnTo>
                  <a:cubicBezTo>
                    <a:pt x="163507" y="336930"/>
                    <a:pt x="167783" y="341203"/>
                    <a:pt x="173052" y="341203"/>
                  </a:cubicBezTo>
                  <a:cubicBezTo>
                    <a:pt x="178408" y="341375"/>
                    <a:pt x="182857" y="337060"/>
                    <a:pt x="182857" y="331708"/>
                  </a:cubicBezTo>
                  <a:lnTo>
                    <a:pt x="182857" y="320185"/>
                  </a:lnTo>
                  <a:lnTo>
                    <a:pt x="197663" y="317322"/>
                  </a:lnTo>
                  <a:lnTo>
                    <a:pt x="197663" y="325180"/>
                  </a:lnTo>
                  <a:cubicBezTo>
                    <a:pt x="197663" y="330447"/>
                    <a:pt x="201936" y="334721"/>
                    <a:pt x="207202" y="334721"/>
                  </a:cubicBezTo>
                  <a:cubicBezTo>
                    <a:pt x="212597" y="334678"/>
                    <a:pt x="216827" y="330188"/>
                    <a:pt x="216611" y="324791"/>
                  </a:cubicBezTo>
                  <a:lnTo>
                    <a:pt x="216611" y="313659"/>
                  </a:lnTo>
                  <a:lnTo>
                    <a:pt x="232842" y="310521"/>
                  </a:lnTo>
                  <a:lnTo>
                    <a:pt x="233019" y="313833"/>
                  </a:lnTo>
                  <a:cubicBezTo>
                    <a:pt x="233278" y="318883"/>
                    <a:pt x="237465" y="322853"/>
                    <a:pt x="242558" y="322853"/>
                  </a:cubicBezTo>
                  <a:lnTo>
                    <a:pt x="243119" y="322681"/>
                  </a:lnTo>
                  <a:cubicBezTo>
                    <a:pt x="248384" y="322681"/>
                    <a:pt x="252657" y="318408"/>
                    <a:pt x="252657" y="313143"/>
                  </a:cubicBezTo>
                  <a:close/>
                  <a:moveTo>
                    <a:pt x="115152" y="292700"/>
                  </a:moveTo>
                  <a:lnTo>
                    <a:pt x="120865" y="317668"/>
                  </a:lnTo>
                  <a:lnTo>
                    <a:pt x="121815" y="331986"/>
                  </a:lnTo>
                  <a:lnTo>
                    <a:pt x="103026" y="335618"/>
                  </a:lnTo>
                  <a:lnTo>
                    <a:pt x="96777" y="299401"/>
                  </a:lnTo>
                  <a:close/>
                  <a:moveTo>
                    <a:pt x="46021" y="221802"/>
                  </a:moveTo>
                  <a:lnTo>
                    <a:pt x="46021" y="268859"/>
                  </a:lnTo>
                  <a:cubicBezTo>
                    <a:pt x="44380" y="276025"/>
                    <a:pt x="48524" y="283235"/>
                    <a:pt x="55561" y="285437"/>
                  </a:cubicBezTo>
                  <a:cubicBezTo>
                    <a:pt x="92426" y="290790"/>
                    <a:pt x="138053" y="260095"/>
                    <a:pt x="138528" y="259793"/>
                  </a:cubicBezTo>
                  <a:cubicBezTo>
                    <a:pt x="142888" y="256857"/>
                    <a:pt x="148801" y="258023"/>
                    <a:pt x="151780" y="262383"/>
                  </a:cubicBezTo>
                  <a:cubicBezTo>
                    <a:pt x="154715" y="266743"/>
                    <a:pt x="153550" y="272658"/>
                    <a:pt x="149190" y="275637"/>
                  </a:cubicBezTo>
                  <a:cubicBezTo>
                    <a:pt x="148132" y="276068"/>
                    <a:pt x="137103" y="283332"/>
                    <a:pt x="121218" y="290488"/>
                  </a:cubicBezTo>
                  <a:lnTo>
                    <a:pt x="115152" y="292700"/>
                  </a:lnTo>
                  <a:lnTo>
                    <a:pt x="114505" y="289872"/>
                  </a:lnTo>
                  <a:lnTo>
                    <a:pt x="114505" y="288233"/>
                  </a:lnTo>
                  <a:lnTo>
                    <a:pt x="113556" y="285385"/>
                  </a:lnTo>
                  <a:cubicBezTo>
                    <a:pt x="111959" y="280336"/>
                    <a:pt x="106781" y="277358"/>
                    <a:pt x="101646" y="278523"/>
                  </a:cubicBezTo>
                  <a:cubicBezTo>
                    <a:pt x="96467" y="280034"/>
                    <a:pt x="93576" y="285514"/>
                    <a:pt x="95259" y="290606"/>
                  </a:cubicBezTo>
                  <a:lnTo>
                    <a:pt x="96777" y="299401"/>
                  </a:lnTo>
                  <a:lnTo>
                    <a:pt x="94387" y="300273"/>
                  </a:lnTo>
                  <a:cubicBezTo>
                    <a:pt x="84656" y="302929"/>
                    <a:pt x="74350" y="304691"/>
                    <a:pt x="64108" y="304691"/>
                  </a:cubicBezTo>
                  <a:cubicBezTo>
                    <a:pt x="59964" y="304691"/>
                    <a:pt x="55820" y="304389"/>
                    <a:pt x="51719" y="303828"/>
                  </a:cubicBezTo>
                  <a:lnTo>
                    <a:pt x="50769" y="303828"/>
                  </a:lnTo>
                  <a:cubicBezTo>
                    <a:pt x="34754" y="299338"/>
                    <a:pt x="24524" y="283623"/>
                    <a:pt x="26984" y="267132"/>
                  </a:cubicBezTo>
                  <a:lnTo>
                    <a:pt x="26984" y="224594"/>
                  </a:lnTo>
                  <a:lnTo>
                    <a:pt x="27050" y="224617"/>
                  </a:lnTo>
                  <a:close/>
                  <a:moveTo>
                    <a:pt x="112889" y="151264"/>
                  </a:moveTo>
                  <a:lnTo>
                    <a:pt x="180266" y="222050"/>
                  </a:lnTo>
                  <a:cubicBezTo>
                    <a:pt x="181950" y="223863"/>
                    <a:pt x="182857" y="226193"/>
                    <a:pt x="182857" y="228653"/>
                  </a:cubicBezTo>
                  <a:lnTo>
                    <a:pt x="182857" y="320185"/>
                  </a:lnTo>
                  <a:lnTo>
                    <a:pt x="163507" y="323926"/>
                  </a:lnTo>
                  <a:lnTo>
                    <a:pt x="163507" y="232451"/>
                  </a:lnTo>
                  <a:lnTo>
                    <a:pt x="100292" y="165490"/>
                  </a:lnTo>
                  <a:lnTo>
                    <a:pt x="108386" y="162124"/>
                  </a:lnTo>
                  <a:close/>
                  <a:moveTo>
                    <a:pt x="179473" y="150524"/>
                  </a:moveTo>
                  <a:cubicBezTo>
                    <a:pt x="169805" y="150524"/>
                    <a:pt x="164928" y="162221"/>
                    <a:pt x="171790" y="169084"/>
                  </a:cubicBezTo>
                  <a:cubicBezTo>
                    <a:pt x="178609" y="175904"/>
                    <a:pt x="190305" y="171070"/>
                    <a:pt x="190305" y="161401"/>
                  </a:cubicBezTo>
                  <a:cubicBezTo>
                    <a:pt x="190305" y="155401"/>
                    <a:pt x="185472" y="150524"/>
                    <a:pt x="179473" y="150524"/>
                  </a:cubicBezTo>
                  <a:close/>
                  <a:moveTo>
                    <a:pt x="173630" y="132038"/>
                  </a:moveTo>
                  <a:cubicBezTo>
                    <a:pt x="179311" y="130905"/>
                    <a:pt x="185321" y="131423"/>
                    <a:pt x="190910" y="133733"/>
                  </a:cubicBezTo>
                  <a:cubicBezTo>
                    <a:pt x="202088" y="138394"/>
                    <a:pt x="209381" y="149272"/>
                    <a:pt x="209381" y="161401"/>
                  </a:cubicBezTo>
                  <a:cubicBezTo>
                    <a:pt x="209338" y="177890"/>
                    <a:pt x="195959" y="191228"/>
                    <a:pt x="179473" y="191314"/>
                  </a:cubicBezTo>
                  <a:cubicBezTo>
                    <a:pt x="167388" y="191314"/>
                    <a:pt x="156469" y="184019"/>
                    <a:pt x="151851" y="172840"/>
                  </a:cubicBezTo>
                  <a:cubicBezTo>
                    <a:pt x="149521" y="167250"/>
                    <a:pt x="149003" y="161239"/>
                    <a:pt x="150136" y="155558"/>
                  </a:cubicBezTo>
                  <a:lnTo>
                    <a:pt x="155246" y="146006"/>
                  </a:lnTo>
                  <a:lnTo>
                    <a:pt x="159965" y="150542"/>
                  </a:lnTo>
                  <a:cubicBezTo>
                    <a:pt x="161736" y="152268"/>
                    <a:pt x="164111" y="153218"/>
                    <a:pt x="166573" y="153218"/>
                  </a:cubicBezTo>
                  <a:cubicBezTo>
                    <a:pt x="169079" y="153218"/>
                    <a:pt x="171454" y="152225"/>
                    <a:pt x="173225" y="150456"/>
                  </a:cubicBezTo>
                  <a:cubicBezTo>
                    <a:pt x="176940" y="146744"/>
                    <a:pt x="176940" y="140746"/>
                    <a:pt x="173225" y="137034"/>
                  </a:cubicBezTo>
                  <a:lnTo>
                    <a:pt x="170043" y="133963"/>
                  </a:lnTo>
                  <a:close/>
                  <a:moveTo>
                    <a:pt x="87287" y="129848"/>
                  </a:moveTo>
                  <a:lnTo>
                    <a:pt x="87287" y="130150"/>
                  </a:lnTo>
                  <a:cubicBezTo>
                    <a:pt x="77576" y="130150"/>
                    <a:pt x="72742" y="141848"/>
                    <a:pt x="79604" y="148668"/>
                  </a:cubicBezTo>
                  <a:cubicBezTo>
                    <a:pt x="86423" y="155531"/>
                    <a:pt x="98119" y="150696"/>
                    <a:pt x="98119" y="140984"/>
                  </a:cubicBezTo>
                  <a:cubicBezTo>
                    <a:pt x="98292" y="134898"/>
                    <a:pt x="93372" y="129848"/>
                    <a:pt x="87287" y="129848"/>
                  </a:cubicBezTo>
                  <a:close/>
                  <a:moveTo>
                    <a:pt x="81444" y="111659"/>
                  </a:moveTo>
                  <a:cubicBezTo>
                    <a:pt x="87125" y="110532"/>
                    <a:pt x="93135" y="111050"/>
                    <a:pt x="98724" y="113359"/>
                  </a:cubicBezTo>
                  <a:cubicBezTo>
                    <a:pt x="109902" y="117978"/>
                    <a:pt x="117152" y="128898"/>
                    <a:pt x="117152" y="140984"/>
                  </a:cubicBezTo>
                  <a:lnTo>
                    <a:pt x="112889" y="151264"/>
                  </a:lnTo>
                  <a:lnTo>
                    <a:pt x="110682" y="148945"/>
                  </a:lnTo>
                  <a:cubicBezTo>
                    <a:pt x="107010" y="145708"/>
                    <a:pt x="101525" y="145795"/>
                    <a:pt x="97983" y="149118"/>
                  </a:cubicBezTo>
                  <a:cubicBezTo>
                    <a:pt x="94398" y="152398"/>
                    <a:pt x="93880" y="157878"/>
                    <a:pt x="96773" y="161762"/>
                  </a:cubicBezTo>
                  <a:lnTo>
                    <a:pt x="100292" y="165490"/>
                  </a:lnTo>
                  <a:lnTo>
                    <a:pt x="87287" y="170897"/>
                  </a:lnTo>
                  <a:cubicBezTo>
                    <a:pt x="75159" y="170897"/>
                    <a:pt x="64283" y="163646"/>
                    <a:pt x="59622" y="152466"/>
                  </a:cubicBezTo>
                  <a:cubicBezTo>
                    <a:pt x="55004" y="141286"/>
                    <a:pt x="57551" y="128423"/>
                    <a:pt x="66139" y="119834"/>
                  </a:cubicBezTo>
                  <a:cubicBezTo>
                    <a:pt x="70412" y="115560"/>
                    <a:pt x="75763" y="112787"/>
                    <a:pt x="81444" y="111659"/>
                  </a:cubicBezTo>
                  <a:close/>
                  <a:moveTo>
                    <a:pt x="191639" y="85791"/>
                  </a:moveTo>
                  <a:lnTo>
                    <a:pt x="236249" y="129302"/>
                  </a:lnTo>
                  <a:cubicBezTo>
                    <a:pt x="238062" y="131072"/>
                    <a:pt x="239098" y="133533"/>
                    <a:pt x="239098" y="136080"/>
                  </a:cubicBezTo>
                  <a:lnTo>
                    <a:pt x="239098" y="182276"/>
                  </a:lnTo>
                  <a:cubicBezTo>
                    <a:pt x="239141" y="184650"/>
                    <a:pt x="238235" y="186982"/>
                    <a:pt x="236638" y="188752"/>
                  </a:cubicBezTo>
                  <a:lnTo>
                    <a:pt x="216611" y="210468"/>
                  </a:lnTo>
                  <a:lnTo>
                    <a:pt x="216611" y="313659"/>
                  </a:lnTo>
                  <a:lnTo>
                    <a:pt x="197663" y="317322"/>
                  </a:lnTo>
                  <a:lnTo>
                    <a:pt x="197663" y="206755"/>
                  </a:lnTo>
                  <a:cubicBezTo>
                    <a:pt x="197706" y="204381"/>
                    <a:pt x="198613" y="202092"/>
                    <a:pt x="200253" y="200365"/>
                  </a:cubicBezTo>
                  <a:lnTo>
                    <a:pt x="220150" y="178563"/>
                  </a:lnTo>
                  <a:lnTo>
                    <a:pt x="220150" y="139966"/>
                  </a:lnTo>
                  <a:lnTo>
                    <a:pt x="178116" y="99178"/>
                  </a:lnTo>
                  <a:lnTo>
                    <a:pt x="187721" y="95224"/>
                  </a:lnTo>
                  <a:close/>
                  <a:moveTo>
                    <a:pt x="172543" y="80343"/>
                  </a:moveTo>
                  <a:lnTo>
                    <a:pt x="173255" y="80343"/>
                  </a:lnTo>
                  <a:lnTo>
                    <a:pt x="172543" y="81414"/>
                  </a:lnTo>
                  <a:close/>
                  <a:moveTo>
                    <a:pt x="160812" y="44690"/>
                  </a:moveTo>
                  <a:cubicBezTo>
                    <a:pt x="166493" y="43573"/>
                    <a:pt x="172503" y="44101"/>
                    <a:pt x="178092" y="46411"/>
                  </a:cubicBezTo>
                  <a:cubicBezTo>
                    <a:pt x="189226" y="51029"/>
                    <a:pt x="196520" y="61950"/>
                    <a:pt x="196520" y="74036"/>
                  </a:cubicBezTo>
                  <a:lnTo>
                    <a:pt x="191639" y="85791"/>
                  </a:lnTo>
                  <a:lnTo>
                    <a:pt x="186053" y="80343"/>
                  </a:lnTo>
                  <a:lnTo>
                    <a:pt x="173255" y="80343"/>
                  </a:lnTo>
                  <a:lnTo>
                    <a:pt x="177444" y="74036"/>
                  </a:lnTo>
                  <a:cubicBezTo>
                    <a:pt x="177401" y="68036"/>
                    <a:pt x="172524" y="63159"/>
                    <a:pt x="166525" y="63159"/>
                  </a:cubicBezTo>
                  <a:cubicBezTo>
                    <a:pt x="156858" y="63245"/>
                    <a:pt x="152110" y="74943"/>
                    <a:pt x="158972" y="81762"/>
                  </a:cubicBezTo>
                  <a:cubicBezTo>
                    <a:pt x="162404" y="85151"/>
                    <a:pt x="167022" y="85637"/>
                    <a:pt x="170782" y="84066"/>
                  </a:cubicBezTo>
                  <a:lnTo>
                    <a:pt x="172543" y="81414"/>
                  </a:lnTo>
                  <a:lnTo>
                    <a:pt x="172543" y="93770"/>
                  </a:lnTo>
                  <a:lnTo>
                    <a:pt x="178116" y="99178"/>
                  </a:lnTo>
                  <a:lnTo>
                    <a:pt x="166525" y="103949"/>
                  </a:lnTo>
                  <a:cubicBezTo>
                    <a:pt x="154441" y="103906"/>
                    <a:pt x="143565" y="96611"/>
                    <a:pt x="138947" y="85431"/>
                  </a:cubicBezTo>
                  <a:cubicBezTo>
                    <a:pt x="134329" y="74252"/>
                    <a:pt x="136919" y="61389"/>
                    <a:pt x="145507" y="52842"/>
                  </a:cubicBezTo>
                  <a:cubicBezTo>
                    <a:pt x="149780" y="48569"/>
                    <a:pt x="155131" y="45806"/>
                    <a:pt x="160812" y="44690"/>
                  </a:cubicBezTo>
                  <a:close/>
                  <a:moveTo>
                    <a:pt x="230732" y="40389"/>
                  </a:moveTo>
                  <a:lnTo>
                    <a:pt x="230732" y="83331"/>
                  </a:lnTo>
                  <a:lnTo>
                    <a:pt x="261418" y="119237"/>
                  </a:lnTo>
                  <a:cubicBezTo>
                    <a:pt x="262886" y="120964"/>
                    <a:pt x="263706" y="123165"/>
                    <a:pt x="263706" y="125409"/>
                  </a:cubicBezTo>
                  <a:lnTo>
                    <a:pt x="263706" y="195065"/>
                  </a:lnTo>
                  <a:cubicBezTo>
                    <a:pt x="263663" y="197093"/>
                    <a:pt x="263015" y="199035"/>
                    <a:pt x="261807" y="200675"/>
                  </a:cubicBezTo>
                  <a:lnTo>
                    <a:pt x="247391" y="220398"/>
                  </a:lnTo>
                  <a:lnTo>
                    <a:pt x="248082" y="234683"/>
                  </a:lnTo>
                  <a:cubicBezTo>
                    <a:pt x="249204" y="232396"/>
                    <a:pt x="250456" y="230108"/>
                    <a:pt x="251794" y="227907"/>
                  </a:cubicBezTo>
                  <a:cubicBezTo>
                    <a:pt x="276567" y="185829"/>
                    <a:pt x="296075" y="147419"/>
                    <a:pt x="283991" y="104089"/>
                  </a:cubicBezTo>
                  <a:cubicBezTo>
                    <a:pt x="275661" y="76469"/>
                    <a:pt x="256412" y="53466"/>
                    <a:pt x="230732" y="40389"/>
                  </a:cubicBezTo>
                  <a:close/>
                  <a:moveTo>
                    <a:pt x="109147" y="23005"/>
                  </a:moveTo>
                  <a:lnTo>
                    <a:pt x="121393" y="36827"/>
                  </a:lnTo>
                  <a:cubicBezTo>
                    <a:pt x="122948" y="38596"/>
                    <a:pt x="123856" y="40841"/>
                    <a:pt x="123856" y="43214"/>
                  </a:cubicBezTo>
                  <a:lnTo>
                    <a:pt x="123856" y="89391"/>
                  </a:lnTo>
                  <a:lnTo>
                    <a:pt x="170043" y="133963"/>
                  </a:lnTo>
                  <a:lnTo>
                    <a:pt x="158325" y="140250"/>
                  </a:lnTo>
                  <a:lnTo>
                    <a:pt x="155246" y="146006"/>
                  </a:lnTo>
                  <a:lnTo>
                    <a:pt x="107658" y="100266"/>
                  </a:lnTo>
                  <a:cubicBezTo>
                    <a:pt x="105801" y="98453"/>
                    <a:pt x="104764" y="95993"/>
                    <a:pt x="104807" y="93404"/>
                  </a:cubicBezTo>
                  <a:lnTo>
                    <a:pt x="104807" y="46839"/>
                  </a:lnTo>
                  <a:lnTo>
                    <a:pt x="88321" y="28301"/>
                  </a:lnTo>
                  <a:lnTo>
                    <a:pt x="98205" y="23962"/>
                  </a:lnTo>
                  <a:close/>
                  <a:moveTo>
                    <a:pt x="83494" y="10345"/>
                  </a:moveTo>
                  <a:lnTo>
                    <a:pt x="82779" y="22068"/>
                  </a:lnTo>
                  <a:lnTo>
                    <a:pt x="88321" y="28301"/>
                  </a:lnTo>
                  <a:lnTo>
                    <a:pt x="55374" y="42763"/>
                  </a:lnTo>
                  <a:cubicBezTo>
                    <a:pt x="42728" y="51437"/>
                    <a:pt x="33708" y="64471"/>
                    <a:pt x="30125" y="79446"/>
                  </a:cubicBezTo>
                  <a:cubicBezTo>
                    <a:pt x="28485" y="90797"/>
                    <a:pt x="28658" y="102320"/>
                    <a:pt x="30729" y="113627"/>
                  </a:cubicBezTo>
                  <a:cubicBezTo>
                    <a:pt x="33233" y="127653"/>
                    <a:pt x="33233" y="141981"/>
                    <a:pt x="30729" y="156007"/>
                  </a:cubicBezTo>
                  <a:cubicBezTo>
                    <a:pt x="28528" y="165545"/>
                    <a:pt x="26025" y="174177"/>
                    <a:pt x="23565" y="183326"/>
                  </a:cubicBezTo>
                  <a:cubicBezTo>
                    <a:pt x="22313" y="188116"/>
                    <a:pt x="21019" y="192864"/>
                    <a:pt x="19767" y="197611"/>
                  </a:cubicBezTo>
                  <a:cubicBezTo>
                    <a:pt x="18515" y="202401"/>
                    <a:pt x="19206" y="203826"/>
                    <a:pt x="19767" y="204084"/>
                  </a:cubicBezTo>
                  <a:cubicBezTo>
                    <a:pt x="20328" y="204387"/>
                    <a:pt x="24040" y="208184"/>
                    <a:pt x="45879" y="202660"/>
                  </a:cubicBezTo>
                  <a:cubicBezTo>
                    <a:pt x="50971" y="201409"/>
                    <a:pt x="56108" y="204516"/>
                    <a:pt x="57403" y="209609"/>
                  </a:cubicBezTo>
                  <a:cubicBezTo>
                    <a:pt x="58654" y="214701"/>
                    <a:pt x="55590" y="219837"/>
                    <a:pt x="50540" y="221132"/>
                  </a:cubicBezTo>
                  <a:lnTo>
                    <a:pt x="46021" y="221802"/>
                  </a:lnTo>
                  <a:lnTo>
                    <a:pt x="46021" y="215240"/>
                  </a:lnTo>
                  <a:cubicBezTo>
                    <a:pt x="46021" y="209973"/>
                    <a:pt x="41747" y="205699"/>
                    <a:pt x="36481" y="205699"/>
                  </a:cubicBezTo>
                  <a:cubicBezTo>
                    <a:pt x="31215" y="205699"/>
                    <a:pt x="26984" y="209973"/>
                    <a:pt x="26984" y="215240"/>
                  </a:cubicBezTo>
                  <a:lnTo>
                    <a:pt x="26984" y="224594"/>
                  </a:lnTo>
                  <a:lnTo>
                    <a:pt x="6215" y="217550"/>
                  </a:lnTo>
                  <a:cubicBezTo>
                    <a:pt x="172" y="210817"/>
                    <a:pt x="-1640" y="201236"/>
                    <a:pt x="1554" y="192777"/>
                  </a:cubicBezTo>
                  <a:cubicBezTo>
                    <a:pt x="2892" y="187901"/>
                    <a:pt x="4229" y="183240"/>
                    <a:pt x="5481" y="178276"/>
                  </a:cubicBezTo>
                  <a:cubicBezTo>
                    <a:pt x="7941" y="169429"/>
                    <a:pt x="10315" y="160582"/>
                    <a:pt x="12430" y="151605"/>
                  </a:cubicBezTo>
                  <a:cubicBezTo>
                    <a:pt x="14545" y="139823"/>
                    <a:pt x="14545" y="127696"/>
                    <a:pt x="12430" y="115914"/>
                  </a:cubicBezTo>
                  <a:cubicBezTo>
                    <a:pt x="10185" y="102536"/>
                    <a:pt x="10185" y="88898"/>
                    <a:pt x="12430" y="75519"/>
                  </a:cubicBezTo>
                  <a:cubicBezTo>
                    <a:pt x="16832" y="55926"/>
                    <a:pt x="28528" y="38706"/>
                    <a:pt x="45102" y="27312"/>
                  </a:cubicBezTo>
                  <a:close/>
                  <a:moveTo>
                    <a:pt x="83600" y="8603"/>
                  </a:moveTo>
                  <a:lnTo>
                    <a:pt x="86992" y="8799"/>
                  </a:lnTo>
                  <a:lnTo>
                    <a:pt x="83494" y="10345"/>
                  </a:lnTo>
                  <a:close/>
                  <a:moveTo>
                    <a:pt x="153951" y="296"/>
                  </a:moveTo>
                  <a:cubicBezTo>
                    <a:pt x="177257" y="1418"/>
                    <a:pt x="200218" y="6424"/>
                    <a:pt x="221884" y="15056"/>
                  </a:cubicBezTo>
                  <a:cubicBezTo>
                    <a:pt x="224474" y="15056"/>
                    <a:pt x="226934" y="16135"/>
                    <a:pt x="228746" y="17990"/>
                  </a:cubicBezTo>
                  <a:cubicBezTo>
                    <a:pt x="264396" y="32491"/>
                    <a:pt x="291673" y="62227"/>
                    <a:pt x="302938" y="99040"/>
                  </a:cubicBezTo>
                  <a:cubicBezTo>
                    <a:pt x="318173" y="153418"/>
                    <a:pt x="289602" y="202013"/>
                    <a:pt x="268755" y="237531"/>
                  </a:cubicBezTo>
                  <a:cubicBezTo>
                    <a:pt x="262799" y="249205"/>
                    <a:pt x="258429" y="261570"/>
                    <a:pt x="255721" y="274285"/>
                  </a:cubicBezTo>
                  <a:lnTo>
                    <a:pt x="253107" y="307439"/>
                  </a:lnTo>
                  <a:lnTo>
                    <a:pt x="251013" y="307008"/>
                  </a:lnTo>
                  <a:lnTo>
                    <a:pt x="232842" y="310521"/>
                  </a:lnTo>
                  <a:lnTo>
                    <a:pt x="227883" y="217895"/>
                  </a:lnTo>
                  <a:cubicBezTo>
                    <a:pt x="227797" y="215737"/>
                    <a:pt x="228487" y="213579"/>
                    <a:pt x="229782" y="211810"/>
                  </a:cubicBezTo>
                  <a:lnTo>
                    <a:pt x="244370" y="192087"/>
                  </a:lnTo>
                  <a:lnTo>
                    <a:pt x="244370" y="129164"/>
                  </a:lnTo>
                  <a:lnTo>
                    <a:pt x="213684" y="93127"/>
                  </a:lnTo>
                  <a:cubicBezTo>
                    <a:pt x="212216" y="91444"/>
                    <a:pt x="211439" y="89286"/>
                    <a:pt x="211396" y="87042"/>
                  </a:cubicBezTo>
                  <a:lnTo>
                    <a:pt x="211396" y="31714"/>
                  </a:lnTo>
                  <a:cubicBezTo>
                    <a:pt x="192449" y="24464"/>
                    <a:pt x="172423" y="20235"/>
                    <a:pt x="152138" y="19242"/>
                  </a:cubicBezTo>
                  <a:lnTo>
                    <a:pt x="109147" y="23005"/>
                  </a:lnTo>
                  <a:lnTo>
                    <a:pt x="97076" y="9380"/>
                  </a:lnTo>
                  <a:lnTo>
                    <a:pt x="86992" y="8799"/>
                  </a:lnTo>
                  <a:lnTo>
                    <a:pt x="93684" y="5842"/>
                  </a:lnTo>
                  <a:cubicBezTo>
                    <a:pt x="112302" y="1191"/>
                    <a:pt x="132867" y="-805"/>
                    <a:pt x="153951" y="29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iconfont-11773-5618768">
              <a:extLst>
                <a:ext uri="{FF2B5EF4-FFF2-40B4-BE49-F238E27FC236}">
                  <a16:creationId xmlns:a16="http://schemas.microsoft.com/office/drawing/2014/main" id="{82E393ED-2E55-40F1-B2BE-0EDA1DF18FE1}"/>
                </a:ext>
              </a:extLst>
            </p:cNvPr>
            <p:cNvSpPr/>
            <p:nvPr/>
          </p:nvSpPr>
          <p:spPr>
            <a:xfrm>
              <a:off x="2357268" y="3227467"/>
              <a:ext cx="1263814" cy="1021364"/>
            </a:xfrm>
            <a:custGeom>
              <a:avLst/>
              <a:gdLst>
                <a:gd name="connsiteX0" fmla="*/ 396760 w 495725"/>
                <a:gd name="connsiteY0" fmla="*/ 320341 h 400626"/>
                <a:gd name="connsiteX1" fmla="*/ 397379 w 495725"/>
                <a:gd name="connsiteY1" fmla="*/ 336913 h 400626"/>
                <a:gd name="connsiteX2" fmla="*/ 245858 w 495725"/>
                <a:gd name="connsiteY2" fmla="*/ 400626 h 400626"/>
                <a:gd name="connsiteX3" fmla="*/ 100337 w 495725"/>
                <a:gd name="connsiteY3" fmla="*/ 343103 h 400626"/>
                <a:gd name="connsiteX4" fmla="*/ 100147 w 495725"/>
                <a:gd name="connsiteY4" fmla="*/ 326532 h 400626"/>
                <a:gd name="connsiteX5" fmla="*/ 116718 w 495725"/>
                <a:gd name="connsiteY5" fmla="*/ 326341 h 400626"/>
                <a:gd name="connsiteX6" fmla="*/ 245763 w 495725"/>
                <a:gd name="connsiteY6" fmla="*/ 377103 h 400626"/>
                <a:gd name="connsiteX7" fmla="*/ 380141 w 495725"/>
                <a:gd name="connsiteY7" fmla="*/ 320913 h 400626"/>
                <a:gd name="connsiteX8" fmla="*/ 396760 w 495725"/>
                <a:gd name="connsiteY8" fmla="*/ 320341 h 400626"/>
                <a:gd name="connsiteX9" fmla="*/ 113289 w 495725"/>
                <a:gd name="connsiteY9" fmla="*/ 283485 h 400626"/>
                <a:gd name="connsiteX10" fmla="*/ 128527 w 495725"/>
                <a:gd name="connsiteY10" fmla="*/ 289865 h 400626"/>
                <a:gd name="connsiteX11" fmla="*/ 122146 w 495725"/>
                <a:gd name="connsiteY11" fmla="*/ 305103 h 400626"/>
                <a:gd name="connsiteX12" fmla="*/ 32244 w 495725"/>
                <a:gd name="connsiteY12" fmla="*/ 341770 h 400626"/>
                <a:gd name="connsiteX13" fmla="*/ 27815 w 495725"/>
                <a:gd name="connsiteY13" fmla="*/ 342627 h 400626"/>
                <a:gd name="connsiteX14" fmla="*/ 16958 w 495725"/>
                <a:gd name="connsiteY14" fmla="*/ 335341 h 400626"/>
                <a:gd name="connsiteX15" fmla="*/ 23387 w 495725"/>
                <a:gd name="connsiteY15" fmla="*/ 320103 h 400626"/>
                <a:gd name="connsiteX16" fmla="*/ 382475 w 495725"/>
                <a:gd name="connsiteY16" fmla="*/ 283389 h 400626"/>
                <a:gd name="connsiteX17" fmla="*/ 472330 w 495725"/>
                <a:gd name="connsiteY17" fmla="*/ 320056 h 400626"/>
                <a:gd name="connsiteX18" fmla="*/ 478853 w 495725"/>
                <a:gd name="connsiteY18" fmla="*/ 335294 h 400626"/>
                <a:gd name="connsiteX19" fmla="*/ 467997 w 495725"/>
                <a:gd name="connsiteY19" fmla="*/ 342579 h 400626"/>
                <a:gd name="connsiteX20" fmla="*/ 463568 w 495725"/>
                <a:gd name="connsiteY20" fmla="*/ 341674 h 400626"/>
                <a:gd name="connsiteX21" fmla="*/ 373665 w 495725"/>
                <a:gd name="connsiteY21" fmla="*/ 305056 h 400626"/>
                <a:gd name="connsiteX22" fmla="*/ 367237 w 495725"/>
                <a:gd name="connsiteY22" fmla="*/ 289818 h 400626"/>
                <a:gd name="connsiteX23" fmla="*/ 382475 w 495725"/>
                <a:gd name="connsiteY23" fmla="*/ 283389 h 400626"/>
                <a:gd name="connsiteX24" fmla="*/ 247733 w 495725"/>
                <a:gd name="connsiteY24" fmla="*/ 261036 h 400626"/>
                <a:gd name="connsiteX25" fmla="*/ 256495 w 495725"/>
                <a:gd name="connsiteY25" fmla="*/ 269800 h 400626"/>
                <a:gd name="connsiteX26" fmla="*/ 276161 w 495725"/>
                <a:gd name="connsiteY26" fmla="*/ 298332 h 400626"/>
                <a:gd name="connsiteX27" fmla="*/ 295828 w 495725"/>
                <a:gd name="connsiteY27" fmla="*/ 279470 h 400626"/>
                <a:gd name="connsiteX28" fmla="*/ 304589 w 495725"/>
                <a:gd name="connsiteY28" fmla="*/ 270705 h 400626"/>
                <a:gd name="connsiteX29" fmla="*/ 313351 w 495725"/>
                <a:gd name="connsiteY29" fmla="*/ 279470 h 400626"/>
                <a:gd name="connsiteX30" fmla="*/ 276114 w 495725"/>
                <a:gd name="connsiteY30" fmla="*/ 315909 h 400626"/>
                <a:gd name="connsiteX31" fmla="*/ 247638 w 495725"/>
                <a:gd name="connsiteY31" fmla="*/ 297285 h 400626"/>
                <a:gd name="connsiteX32" fmla="*/ 219162 w 495725"/>
                <a:gd name="connsiteY32" fmla="*/ 315909 h 400626"/>
                <a:gd name="connsiteX33" fmla="*/ 182068 w 495725"/>
                <a:gd name="connsiteY33" fmla="*/ 279470 h 400626"/>
                <a:gd name="connsiteX34" fmla="*/ 190830 w 495725"/>
                <a:gd name="connsiteY34" fmla="*/ 270705 h 400626"/>
                <a:gd name="connsiteX35" fmla="*/ 199591 w 495725"/>
                <a:gd name="connsiteY35" fmla="*/ 279470 h 400626"/>
                <a:gd name="connsiteX36" fmla="*/ 219258 w 495725"/>
                <a:gd name="connsiteY36" fmla="*/ 298332 h 400626"/>
                <a:gd name="connsiteX37" fmla="*/ 238972 w 495725"/>
                <a:gd name="connsiteY37" fmla="*/ 269800 h 400626"/>
                <a:gd name="connsiteX38" fmla="*/ 247733 w 495725"/>
                <a:gd name="connsiteY38" fmla="*/ 261036 h 400626"/>
                <a:gd name="connsiteX39" fmla="*/ 392903 w 495725"/>
                <a:gd name="connsiteY39" fmla="*/ 244533 h 400626"/>
                <a:gd name="connsiteX40" fmla="*/ 485139 w 495725"/>
                <a:gd name="connsiteY40" fmla="*/ 253294 h 400626"/>
                <a:gd name="connsiteX41" fmla="*/ 495663 w 495725"/>
                <a:gd name="connsiteY41" fmla="*/ 266056 h 400626"/>
                <a:gd name="connsiteX42" fmla="*/ 484044 w 495725"/>
                <a:gd name="connsiteY42" fmla="*/ 276675 h 400626"/>
                <a:gd name="connsiteX43" fmla="*/ 482901 w 495725"/>
                <a:gd name="connsiteY43" fmla="*/ 276628 h 400626"/>
                <a:gd name="connsiteX44" fmla="*/ 390665 w 495725"/>
                <a:gd name="connsiteY44" fmla="*/ 267866 h 400626"/>
                <a:gd name="connsiteX45" fmla="*/ 380141 w 495725"/>
                <a:gd name="connsiteY45" fmla="*/ 255104 h 400626"/>
                <a:gd name="connsiteX46" fmla="*/ 392903 w 495725"/>
                <a:gd name="connsiteY46" fmla="*/ 244533 h 400626"/>
                <a:gd name="connsiteX47" fmla="*/ 102861 w 495725"/>
                <a:gd name="connsiteY47" fmla="*/ 244533 h 400626"/>
                <a:gd name="connsiteX48" fmla="*/ 115623 w 495725"/>
                <a:gd name="connsiteY48" fmla="*/ 255104 h 400626"/>
                <a:gd name="connsiteX49" fmla="*/ 105099 w 495725"/>
                <a:gd name="connsiteY49" fmla="*/ 267866 h 400626"/>
                <a:gd name="connsiteX50" fmla="*/ 12815 w 495725"/>
                <a:gd name="connsiteY50" fmla="*/ 276628 h 400626"/>
                <a:gd name="connsiteX51" fmla="*/ 11673 w 495725"/>
                <a:gd name="connsiteY51" fmla="*/ 276675 h 400626"/>
                <a:gd name="connsiteX52" fmla="*/ 54 w 495725"/>
                <a:gd name="connsiteY52" fmla="*/ 266056 h 400626"/>
                <a:gd name="connsiteX53" fmla="*/ 10625 w 495725"/>
                <a:gd name="connsiteY53" fmla="*/ 253294 h 400626"/>
                <a:gd name="connsiteX54" fmla="*/ 312018 w 495725"/>
                <a:gd name="connsiteY54" fmla="*/ 158577 h 400626"/>
                <a:gd name="connsiteX55" fmla="*/ 335922 w 495725"/>
                <a:gd name="connsiteY55" fmla="*/ 180822 h 400626"/>
                <a:gd name="connsiteX56" fmla="*/ 312018 w 495725"/>
                <a:gd name="connsiteY56" fmla="*/ 203066 h 400626"/>
                <a:gd name="connsiteX57" fmla="*/ 288161 w 495725"/>
                <a:gd name="connsiteY57" fmla="*/ 180822 h 400626"/>
                <a:gd name="connsiteX58" fmla="*/ 312018 w 495725"/>
                <a:gd name="connsiteY58" fmla="*/ 158577 h 400626"/>
                <a:gd name="connsiteX59" fmla="*/ 185830 w 495725"/>
                <a:gd name="connsiteY59" fmla="*/ 158577 h 400626"/>
                <a:gd name="connsiteX60" fmla="*/ 209686 w 495725"/>
                <a:gd name="connsiteY60" fmla="*/ 180822 h 400626"/>
                <a:gd name="connsiteX61" fmla="*/ 185830 w 495725"/>
                <a:gd name="connsiteY61" fmla="*/ 203066 h 400626"/>
                <a:gd name="connsiteX62" fmla="*/ 161925 w 495725"/>
                <a:gd name="connsiteY62" fmla="*/ 180822 h 400626"/>
                <a:gd name="connsiteX63" fmla="*/ 185830 w 495725"/>
                <a:gd name="connsiteY63" fmla="*/ 158577 h 400626"/>
                <a:gd name="connsiteX64" fmla="*/ 396046 w 495725"/>
                <a:gd name="connsiteY64" fmla="*/ 27011 h 400626"/>
                <a:gd name="connsiteX65" fmla="*/ 341523 w 495725"/>
                <a:gd name="connsiteY65" fmla="*/ 70011 h 400626"/>
                <a:gd name="connsiteX66" fmla="*/ 411760 w 495725"/>
                <a:gd name="connsiteY66" fmla="*/ 129486 h 400626"/>
                <a:gd name="connsiteX67" fmla="*/ 396046 w 495725"/>
                <a:gd name="connsiteY67" fmla="*/ 27011 h 400626"/>
                <a:gd name="connsiteX68" fmla="*/ 97195 w 495725"/>
                <a:gd name="connsiteY68" fmla="*/ 27011 h 400626"/>
                <a:gd name="connsiteX69" fmla="*/ 81385 w 495725"/>
                <a:gd name="connsiteY69" fmla="*/ 127153 h 400626"/>
                <a:gd name="connsiteX70" fmla="*/ 151098 w 495725"/>
                <a:gd name="connsiteY70" fmla="*/ 69439 h 400626"/>
                <a:gd name="connsiteX71" fmla="*/ 97195 w 495725"/>
                <a:gd name="connsiteY71" fmla="*/ 27011 h 400626"/>
                <a:gd name="connsiteX72" fmla="*/ 96052 w 495725"/>
                <a:gd name="connsiteY72" fmla="*/ 631 h 400626"/>
                <a:gd name="connsiteX73" fmla="*/ 174241 w 495725"/>
                <a:gd name="connsiteY73" fmla="*/ 58773 h 400626"/>
                <a:gd name="connsiteX74" fmla="*/ 174860 w 495725"/>
                <a:gd name="connsiteY74" fmla="*/ 59678 h 400626"/>
                <a:gd name="connsiteX75" fmla="*/ 245763 w 495725"/>
                <a:gd name="connsiteY75" fmla="*/ 47678 h 400626"/>
                <a:gd name="connsiteX76" fmla="*/ 318095 w 495725"/>
                <a:gd name="connsiteY76" fmla="*/ 60106 h 400626"/>
                <a:gd name="connsiteX77" fmla="*/ 319047 w 495725"/>
                <a:gd name="connsiteY77" fmla="*/ 58773 h 400626"/>
                <a:gd name="connsiteX78" fmla="*/ 397189 w 495725"/>
                <a:gd name="connsiteY78" fmla="*/ 631 h 400626"/>
                <a:gd name="connsiteX79" fmla="*/ 410426 w 495725"/>
                <a:gd name="connsiteY79" fmla="*/ 4821 h 400626"/>
                <a:gd name="connsiteX80" fmla="*/ 431664 w 495725"/>
                <a:gd name="connsiteY80" fmla="*/ 166248 h 400626"/>
                <a:gd name="connsiteX81" fmla="*/ 442807 w 495725"/>
                <a:gd name="connsiteY81" fmla="*/ 224104 h 400626"/>
                <a:gd name="connsiteX82" fmla="*/ 431045 w 495725"/>
                <a:gd name="connsiteY82" fmla="*/ 235866 h 400626"/>
                <a:gd name="connsiteX83" fmla="*/ 419283 w 495725"/>
                <a:gd name="connsiteY83" fmla="*/ 224104 h 400626"/>
                <a:gd name="connsiteX84" fmla="*/ 245763 w 495725"/>
                <a:gd name="connsiteY84" fmla="*/ 71106 h 400626"/>
                <a:gd name="connsiteX85" fmla="*/ 84719 w 495725"/>
                <a:gd name="connsiteY85" fmla="*/ 167486 h 400626"/>
                <a:gd name="connsiteX86" fmla="*/ 82623 w 495725"/>
                <a:gd name="connsiteY86" fmla="*/ 172486 h 400626"/>
                <a:gd name="connsiteX87" fmla="*/ 72243 w 495725"/>
                <a:gd name="connsiteY87" fmla="*/ 224104 h 400626"/>
                <a:gd name="connsiteX88" fmla="*/ 60529 w 495725"/>
                <a:gd name="connsiteY88" fmla="*/ 235866 h 400626"/>
                <a:gd name="connsiteX89" fmla="*/ 48815 w 495725"/>
                <a:gd name="connsiteY89" fmla="*/ 224152 h 400626"/>
                <a:gd name="connsiteX90" fmla="*/ 61195 w 495725"/>
                <a:gd name="connsiteY90" fmla="*/ 163153 h 400626"/>
                <a:gd name="connsiteX91" fmla="*/ 82862 w 495725"/>
                <a:gd name="connsiteY91" fmla="*/ 4821 h 400626"/>
                <a:gd name="connsiteX92" fmla="*/ 96052 w 495725"/>
                <a:gd name="connsiteY92" fmla="*/ 631 h 4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95725" h="400626">
                  <a:moveTo>
                    <a:pt x="396760" y="320341"/>
                  </a:moveTo>
                  <a:cubicBezTo>
                    <a:pt x="401522" y="324817"/>
                    <a:pt x="401760" y="332151"/>
                    <a:pt x="397379" y="336913"/>
                  </a:cubicBezTo>
                  <a:cubicBezTo>
                    <a:pt x="359808" y="377388"/>
                    <a:pt x="304571" y="400626"/>
                    <a:pt x="245858" y="400626"/>
                  </a:cubicBezTo>
                  <a:cubicBezTo>
                    <a:pt x="190622" y="400626"/>
                    <a:pt x="137527" y="379579"/>
                    <a:pt x="100337" y="343103"/>
                  </a:cubicBezTo>
                  <a:cubicBezTo>
                    <a:pt x="95671" y="338579"/>
                    <a:pt x="95623" y="331151"/>
                    <a:pt x="100147" y="326532"/>
                  </a:cubicBezTo>
                  <a:cubicBezTo>
                    <a:pt x="104623" y="321817"/>
                    <a:pt x="112051" y="321817"/>
                    <a:pt x="116718" y="326341"/>
                  </a:cubicBezTo>
                  <a:cubicBezTo>
                    <a:pt x="149574" y="358579"/>
                    <a:pt x="196621" y="377103"/>
                    <a:pt x="245763" y="377103"/>
                  </a:cubicBezTo>
                  <a:cubicBezTo>
                    <a:pt x="298048" y="377103"/>
                    <a:pt x="346999" y="356627"/>
                    <a:pt x="380141" y="320913"/>
                  </a:cubicBezTo>
                  <a:cubicBezTo>
                    <a:pt x="384570" y="316151"/>
                    <a:pt x="391951" y="315913"/>
                    <a:pt x="396760" y="320341"/>
                  </a:cubicBezTo>
                  <a:close/>
                  <a:moveTo>
                    <a:pt x="113289" y="283485"/>
                  </a:moveTo>
                  <a:cubicBezTo>
                    <a:pt x="119242" y="281008"/>
                    <a:pt x="126099" y="283913"/>
                    <a:pt x="128527" y="289865"/>
                  </a:cubicBezTo>
                  <a:cubicBezTo>
                    <a:pt x="130908" y="295865"/>
                    <a:pt x="128051" y="302722"/>
                    <a:pt x="122146" y="305103"/>
                  </a:cubicBezTo>
                  <a:lnTo>
                    <a:pt x="32244" y="341770"/>
                  </a:lnTo>
                  <a:cubicBezTo>
                    <a:pt x="30815" y="342389"/>
                    <a:pt x="29291" y="342627"/>
                    <a:pt x="27815" y="342627"/>
                  </a:cubicBezTo>
                  <a:cubicBezTo>
                    <a:pt x="23196" y="342627"/>
                    <a:pt x="18815" y="339912"/>
                    <a:pt x="16958" y="335341"/>
                  </a:cubicBezTo>
                  <a:cubicBezTo>
                    <a:pt x="14482" y="329389"/>
                    <a:pt x="17387" y="322532"/>
                    <a:pt x="23387" y="320103"/>
                  </a:cubicBezTo>
                  <a:close/>
                  <a:moveTo>
                    <a:pt x="382475" y="283389"/>
                  </a:moveTo>
                  <a:lnTo>
                    <a:pt x="472330" y="320056"/>
                  </a:lnTo>
                  <a:cubicBezTo>
                    <a:pt x="478330" y="322437"/>
                    <a:pt x="481187" y="329294"/>
                    <a:pt x="478853" y="335294"/>
                  </a:cubicBezTo>
                  <a:cubicBezTo>
                    <a:pt x="476996" y="339865"/>
                    <a:pt x="472615" y="342579"/>
                    <a:pt x="467997" y="342579"/>
                  </a:cubicBezTo>
                  <a:cubicBezTo>
                    <a:pt x="466473" y="342579"/>
                    <a:pt x="464997" y="342246"/>
                    <a:pt x="463568" y="341674"/>
                  </a:cubicBezTo>
                  <a:lnTo>
                    <a:pt x="373665" y="305056"/>
                  </a:lnTo>
                  <a:cubicBezTo>
                    <a:pt x="367665" y="302627"/>
                    <a:pt x="364761" y="295770"/>
                    <a:pt x="367237" y="289818"/>
                  </a:cubicBezTo>
                  <a:cubicBezTo>
                    <a:pt x="369665" y="283770"/>
                    <a:pt x="376522" y="280913"/>
                    <a:pt x="382475" y="283389"/>
                  </a:cubicBezTo>
                  <a:close/>
                  <a:moveTo>
                    <a:pt x="247733" y="261036"/>
                  </a:moveTo>
                  <a:cubicBezTo>
                    <a:pt x="252543" y="261036"/>
                    <a:pt x="256495" y="264989"/>
                    <a:pt x="256495" y="269800"/>
                  </a:cubicBezTo>
                  <a:cubicBezTo>
                    <a:pt x="256495" y="281566"/>
                    <a:pt x="266638" y="298332"/>
                    <a:pt x="276161" y="298332"/>
                  </a:cubicBezTo>
                  <a:cubicBezTo>
                    <a:pt x="287018" y="298332"/>
                    <a:pt x="295828" y="289854"/>
                    <a:pt x="295828" y="279470"/>
                  </a:cubicBezTo>
                  <a:cubicBezTo>
                    <a:pt x="295828" y="274611"/>
                    <a:pt x="299780" y="270705"/>
                    <a:pt x="304589" y="270705"/>
                  </a:cubicBezTo>
                  <a:cubicBezTo>
                    <a:pt x="309447" y="270705"/>
                    <a:pt x="313351" y="274611"/>
                    <a:pt x="313351" y="279470"/>
                  </a:cubicBezTo>
                  <a:cubicBezTo>
                    <a:pt x="313351" y="299571"/>
                    <a:pt x="296590" y="315909"/>
                    <a:pt x="276114" y="315909"/>
                  </a:cubicBezTo>
                  <a:cubicBezTo>
                    <a:pt x="263971" y="315909"/>
                    <a:pt x="254209" y="307669"/>
                    <a:pt x="247638" y="297285"/>
                  </a:cubicBezTo>
                  <a:cubicBezTo>
                    <a:pt x="241067" y="307716"/>
                    <a:pt x="231257" y="315909"/>
                    <a:pt x="219162" y="315909"/>
                  </a:cubicBezTo>
                  <a:cubicBezTo>
                    <a:pt x="198591" y="315909"/>
                    <a:pt x="181877" y="299571"/>
                    <a:pt x="182068" y="279470"/>
                  </a:cubicBezTo>
                  <a:cubicBezTo>
                    <a:pt x="182068" y="274611"/>
                    <a:pt x="186020" y="270705"/>
                    <a:pt x="190830" y="270705"/>
                  </a:cubicBezTo>
                  <a:cubicBezTo>
                    <a:pt x="195639" y="270705"/>
                    <a:pt x="199591" y="274611"/>
                    <a:pt x="199591" y="279470"/>
                  </a:cubicBezTo>
                  <a:cubicBezTo>
                    <a:pt x="199591" y="289854"/>
                    <a:pt x="208401" y="298332"/>
                    <a:pt x="219258" y="298332"/>
                  </a:cubicBezTo>
                  <a:cubicBezTo>
                    <a:pt x="228781" y="298332"/>
                    <a:pt x="238972" y="281613"/>
                    <a:pt x="238972" y="269800"/>
                  </a:cubicBezTo>
                  <a:cubicBezTo>
                    <a:pt x="238972" y="264989"/>
                    <a:pt x="242876" y="261036"/>
                    <a:pt x="247733" y="261036"/>
                  </a:cubicBezTo>
                  <a:close/>
                  <a:moveTo>
                    <a:pt x="392903" y="244533"/>
                  </a:moveTo>
                  <a:lnTo>
                    <a:pt x="485139" y="253294"/>
                  </a:lnTo>
                  <a:cubicBezTo>
                    <a:pt x="491615" y="253961"/>
                    <a:pt x="496329" y="259675"/>
                    <a:pt x="495663" y="266056"/>
                  </a:cubicBezTo>
                  <a:cubicBezTo>
                    <a:pt x="495091" y="272104"/>
                    <a:pt x="490044" y="276675"/>
                    <a:pt x="484044" y="276675"/>
                  </a:cubicBezTo>
                  <a:cubicBezTo>
                    <a:pt x="483663" y="276675"/>
                    <a:pt x="483282" y="276675"/>
                    <a:pt x="482901" y="276628"/>
                  </a:cubicBezTo>
                  <a:lnTo>
                    <a:pt x="390665" y="267866"/>
                  </a:lnTo>
                  <a:cubicBezTo>
                    <a:pt x="384236" y="267294"/>
                    <a:pt x="379475" y="261485"/>
                    <a:pt x="380141" y="255104"/>
                  </a:cubicBezTo>
                  <a:cubicBezTo>
                    <a:pt x="380713" y="248675"/>
                    <a:pt x="386332" y="243771"/>
                    <a:pt x="392903" y="244533"/>
                  </a:cubicBezTo>
                  <a:close/>
                  <a:moveTo>
                    <a:pt x="102861" y="244533"/>
                  </a:moveTo>
                  <a:cubicBezTo>
                    <a:pt x="109385" y="243771"/>
                    <a:pt x="115004" y="248675"/>
                    <a:pt x="115623" y="255104"/>
                  </a:cubicBezTo>
                  <a:cubicBezTo>
                    <a:pt x="116194" y="261485"/>
                    <a:pt x="111480" y="267199"/>
                    <a:pt x="105099" y="267866"/>
                  </a:cubicBezTo>
                  <a:lnTo>
                    <a:pt x="12815" y="276628"/>
                  </a:lnTo>
                  <a:cubicBezTo>
                    <a:pt x="12434" y="276675"/>
                    <a:pt x="12054" y="276675"/>
                    <a:pt x="11673" y="276675"/>
                  </a:cubicBezTo>
                  <a:cubicBezTo>
                    <a:pt x="5720" y="276675"/>
                    <a:pt x="625" y="272151"/>
                    <a:pt x="54" y="266056"/>
                  </a:cubicBezTo>
                  <a:cubicBezTo>
                    <a:pt x="-565" y="259675"/>
                    <a:pt x="4197" y="253961"/>
                    <a:pt x="10625" y="253294"/>
                  </a:cubicBezTo>
                  <a:close/>
                  <a:moveTo>
                    <a:pt x="312018" y="158577"/>
                  </a:moveTo>
                  <a:cubicBezTo>
                    <a:pt x="325256" y="158577"/>
                    <a:pt x="335922" y="168580"/>
                    <a:pt x="335922" y="180822"/>
                  </a:cubicBezTo>
                  <a:cubicBezTo>
                    <a:pt x="335922" y="193063"/>
                    <a:pt x="325256" y="203066"/>
                    <a:pt x="312018" y="203066"/>
                  </a:cubicBezTo>
                  <a:cubicBezTo>
                    <a:pt x="298828" y="203066"/>
                    <a:pt x="288161" y="193063"/>
                    <a:pt x="288161" y="180822"/>
                  </a:cubicBezTo>
                  <a:cubicBezTo>
                    <a:pt x="288161" y="168485"/>
                    <a:pt x="298875" y="158577"/>
                    <a:pt x="312018" y="158577"/>
                  </a:cubicBezTo>
                  <a:close/>
                  <a:moveTo>
                    <a:pt x="185830" y="158577"/>
                  </a:moveTo>
                  <a:cubicBezTo>
                    <a:pt x="199020" y="158577"/>
                    <a:pt x="209686" y="168580"/>
                    <a:pt x="209686" y="180822"/>
                  </a:cubicBezTo>
                  <a:cubicBezTo>
                    <a:pt x="209686" y="193063"/>
                    <a:pt x="199020" y="203066"/>
                    <a:pt x="185830" y="203066"/>
                  </a:cubicBezTo>
                  <a:cubicBezTo>
                    <a:pt x="172592" y="203066"/>
                    <a:pt x="161925" y="193063"/>
                    <a:pt x="161925" y="180822"/>
                  </a:cubicBezTo>
                  <a:cubicBezTo>
                    <a:pt x="161925" y="168485"/>
                    <a:pt x="172687" y="158577"/>
                    <a:pt x="185830" y="158577"/>
                  </a:cubicBezTo>
                  <a:close/>
                  <a:moveTo>
                    <a:pt x="396046" y="27011"/>
                  </a:moveTo>
                  <a:cubicBezTo>
                    <a:pt x="381094" y="35964"/>
                    <a:pt x="357951" y="55201"/>
                    <a:pt x="341523" y="70011"/>
                  </a:cubicBezTo>
                  <a:cubicBezTo>
                    <a:pt x="370094" y="84344"/>
                    <a:pt x="394141" y="104867"/>
                    <a:pt x="411760" y="129486"/>
                  </a:cubicBezTo>
                  <a:cubicBezTo>
                    <a:pt x="414664" y="75392"/>
                    <a:pt x="402998" y="41630"/>
                    <a:pt x="396046" y="27011"/>
                  </a:cubicBezTo>
                  <a:close/>
                  <a:moveTo>
                    <a:pt x="97195" y="27011"/>
                  </a:moveTo>
                  <a:cubicBezTo>
                    <a:pt x="90433" y="41297"/>
                    <a:pt x="78909" y="74392"/>
                    <a:pt x="81385" y="127153"/>
                  </a:cubicBezTo>
                  <a:cubicBezTo>
                    <a:pt x="99052" y="103201"/>
                    <a:pt x="123004" y="83344"/>
                    <a:pt x="151098" y="69439"/>
                  </a:cubicBezTo>
                  <a:cubicBezTo>
                    <a:pt x="134670" y="54725"/>
                    <a:pt x="112051" y="35868"/>
                    <a:pt x="97195" y="27011"/>
                  </a:cubicBezTo>
                  <a:close/>
                  <a:moveTo>
                    <a:pt x="96052" y="631"/>
                  </a:moveTo>
                  <a:cubicBezTo>
                    <a:pt x="119765" y="8488"/>
                    <a:pt x="168717" y="53630"/>
                    <a:pt x="174241" y="58773"/>
                  </a:cubicBezTo>
                  <a:cubicBezTo>
                    <a:pt x="174479" y="59011"/>
                    <a:pt x="174622" y="59392"/>
                    <a:pt x="174860" y="59678"/>
                  </a:cubicBezTo>
                  <a:cubicBezTo>
                    <a:pt x="196907" y="52059"/>
                    <a:pt x="220764" y="47678"/>
                    <a:pt x="245763" y="47678"/>
                  </a:cubicBezTo>
                  <a:cubicBezTo>
                    <a:pt x="271382" y="47678"/>
                    <a:pt x="295667" y="52154"/>
                    <a:pt x="318095" y="60106"/>
                  </a:cubicBezTo>
                  <a:cubicBezTo>
                    <a:pt x="318428" y="59678"/>
                    <a:pt x="318619" y="59154"/>
                    <a:pt x="319047" y="58773"/>
                  </a:cubicBezTo>
                  <a:cubicBezTo>
                    <a:pt x="324571" y="53678"/>
                    <a:pt x="373522" y="8488"/>
                    <a:pt x="397189" y="631"/>
                  </a:cubicBezTo>
                  <a:cubicBezTo>
                    <a:pt x="402093" y="-1036"/>
                    <a:pt x="407426" y="678"/>
                    <a:pt x="410426" y="4821"/>
                  </a:cubicBezTo>
                  <a:cubicBezTo>
                    <a:pt x="411950" y="6916"/>
                    <a:pt x="447949" y="58011"/>
                    <a:pt x="431664" y="166248"/>
                  </a:cubicBezTo>
                  <a:cubicBezTo>
                    <a:pt x="438807" y="184438"/>
                    <a:pt x="442807" y="203866"/>
                    <a:pt x="442807" y="224104"/>
                  </a:cubicBezTo>
                  <a:cubicBezTo>
                    <a:pt x="442807" y="230580"/>
                    <a:pt x="437521" y="235866"/>
                    <a:pt x="431045" y="235866"/>
                  </a:cubicBezTo>
                  <a:cubicBezTo>
                    <a:pt x="424569" y="235866"/>
                    <a:pt x="419283" y="230580"/>
                    <a:pt x="419283" y="224104"/>
                  </a:cubicBezTo>
                  <a:cubicBezTo>
                    <a:pt x="419283" y="139724"/>
                    <a:pt x="341475" y="71106"/>
                    <a:pt x="245763" y="71106"/>
                  </a:cubicBezTo>
                  <a:cubicBezTo>
                    <a:pt x="172765" y="71106"/>
                    <a:pt x="110289" y="111105"/>
                    <a:pt x="84719" y="167486"/>
                  </a:cubicBezTo>
                  <a:cubicBezTo>
                    <a:pt x="84385" y="169295"/>
                    <a:pt x="83671" y="171010"/>
                    <a:pt x="82623" y="172486"/>
                  </a:cubicBezTo>
                  <a:cubicBezTo>
                    <a:pt x="76005" y="188676"/>
                    <a:pt x="72243" y="206009"/>
                    <a:pt x="72243" y="224104"/>
                  </a:cubicBezTo>
                  <a:cubicBezTo>
                    <a:pt x="72243" y="230580"/>
                    <a:pt x="67005" y="235866"/>
                    <a:pt x="60529" y="235866"/>
                  </a:cubicBezTo>
                  <a:cubicBezTo>
                    <a:pt x="54053" y="235866"/>
                    <a:pt x="48815" y="230580"/>
                    <a:pt x="48815" y="224152"/>
                  </a:cubicBezTo>
                  <a:cubicBezTo>
                    <a:pt x="48815" y="202724"/>
                    <a:pt x="53338" y="182200"/>
                    <a:pt x="61195" y="163153"/>
                  </a:cubicBezTo>
                  <a:cubicBezTo>
                    <a:pt x="46100" y="57058"/>
                    <a:pt x="81338" y="6916"/>
                    <a:pt x="82862" y="4821"/>
                  </a:cubicBezTo>
                  <a:cubicBezTo>
                    <a:pt x="85909" y="678"/>
                    <a:pt x="91195" y="-1036"/>
                    <a:pt x="96052" y="63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直接箭头连接符 4">
              <a:extLst>
                <a:ext uri="{FF2B5EF4-FFF2-40B4-BE49-F238E27FC236}">
                  <a16:creationId xmlns:a16="http://schemas.microsoft.com/office/drawing/2014/main" id="{65542382-8B61-4F49-8735-0F660575940C}"/>
                </a:ext>
              </a:extLst>
            </p:cNvPr>
            <p:cNvCxnSpPr>
              <a:cxnSpLocks/>
            </p:cNvCxnSpPr>
            <p:nvPr/>
          </p:nvCxnSpPr>
          <p:spPr>
            <a:xfrm>
              <a:off x="4099930" y="3738149"/>
              <a:ext cx="7506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E8A0259-7756-4119-BAFD-330D836F04A7}"/>
                </a:ext>
              </a:extLst>
            </p:cNvPr>
            <p:cNvCxnSpPr>
              <a:cxnSpLocks/>
            </p:cNvCxnSpPr>
            <p:nvPr/>
          </p:nvCxnSpPr>
          <p:spPr>
            <a:xfrm>
              <a:off x="6866025" y="3738149"/>
              <a:ext cx="7506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内容占位符 2 2">
              <a:extLst>
                <a:ext uri="{FF2B5EF4-FFF2-40B4-BE49-F238E27FC236}">
                  <a16:creationId xmlns:a16="http://schemas.microsoft.com/office/drawing/2014/main" id="{EA9FF178-1225-4ED8-97EF-7CE0F1FBCCC1}"/>
                </a:ext>
              </a:extLst>
            </p:cNvPr>
            <p:cNvSpPr txBox="1">
              <a:spLocks/>
            </p:cNvSpPr>
            <p:nvPr/>
          </p:nvSpPr>
          <p:spPr>
            <a:xfrm>
              <a:off x="2016718" y="4431216"/>
              <a:ext cx="1944914" cy="477695"/>
            </a:xfrm>
            <a:prstGeom prst="rect">
              <a:avLst/>
            </a:prstGeom>
          </p:spPr>
          <p:txBody>
            <a:bodyPr vert="horz" lIns="91440" tIns="45720" rIns="91440" bIns="45720" rtlCol="0">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None/>
              </a:pPr>
              <a:r>
                <a:rPr lang="en-US" altLang="zh-CN" sz="2000"/>
                <a:t>Sample</a:t>
              </a:r>
              <a:endParaRPr lang="zh-CN" altLang="en-US" sz="2000"/>
            </a:p>
          </p:txBody>
        </p:sp>
        <p:sp>
          <p:nvSpPr>
            <p:cNvPr id="14" name="iconfont-11253-5330515">
              <a:extLst>
                <a:ext uri="{FF2B5EF4-FFF2-40B4-BE49-F238E27FC236}">
                  <a16:creationId xmlns:a16="http://schemas.microsoft.com/office/drawing/2014/main" id="{459D0348-7442-47FC-AA43-62E73DE20DF9}"/>
                </a:ext>
              </a:extLst>
            </p:cNvPr>
            <p:cNvSpPr/>
            <p:nvPr/>
          </p:nvSpPr>
          <p:spPr>
            <a:xfrm>
              <a:off x="8301123" y="3208516"/>
              <a:ext cx="766042" cy="1059266"/>
            </a:xfrm>
            <a:custGeom>
              <a:avLst/>
              <a:gdLst>
                <a:gd name="T0" fmla="*/ 7232 w 7232"/>
                <a:gd name="T1" fmla="*/ 3121 h 10000"/>
                <a:gd name="T2" fmla="*/ 7111 w 7232"/>
                <a:gd name="T3" fmla="*/ 3910 h 10000"/>
                <a:gd name="T4" fmla="*/ 6839 w 7232"/>
                <a:gd name="T5" fmla="*/ 4509 h 10000"/>
                <a:gd name="T6" fmla="*/ 6407 w 7232"/>
                <a:gd name="T7" fmla="*/ 4974 h 10000"/>
                <a:gd name="T8" fmla="*/ 5959 w 7232"/>
                <a:gd name="T9" fmla="*/ 5314 h 10000"/>
                <a:gd name="T10" fmla="*/ 5482 w 7232"/>
                <a:gd name="T11" fmla="*/ 5591 h 10000"/>
                <a:gd name="T12" fmla="*/ 4946 w 7232"/>
                <a:gd name="T13" fmla="*/ 6099 h 10000"/>
                <a:gd name="T14" fmla="*/ 4731 w 7232"/>
                <a:gd name="T15" fmla="*/ 6624 h 10000"/>
                <a:gd name="T16" fmla="*/ 4637 w 7232"/>
                <a:gd name="T17" fmla="*/ 6879 h 10000"/>
                <a:gd name="T18" fmla="*/ 4418 w 7232"/>
                <a:gd name="T19" fmla="*/ 7000 h 10000"/>
                <a:gd name="T20" fmla="*/ 2543 w 7232"/>
                <a:gd name="T21" fmla="*/ 7000 h 10000"/>
                <a:gd name="T22" fmla="*/ 2345 w 7232"/>
                <a:gd name="T23" fmla="*/ 6855 h 10000"/>
                <a:gd name="T24" fmla="*/ 2262 w 7232"/>
                <a:gd name="T25" fmla="*/ 6563 h 10000"/>
                <a:gd name="T26" fmla="*/ 2262 w 7232"/>
                <a:gd name="T27" fmla="*/ 6213 h 10000"/>
                <a:gd name="T28" fmla="*/ 2770 w 7232"/>
                <a:gd name="T29" fmla="*/ 4990 h 10000"/>
                <a:gd name="T30" fmla="*/ 3887 w 7232"/>
                <a:gd name="T31" fmla="*/ 4141 h 10000"/>
                <a:gd name="T32" fmla="*/ 4543 w 7232"/>
                <a:gd name="T33" fmla="*/ 3704 h 10000"/>
                <a:gd name="T34" fmla="*/ 4740 w 7232"/>
                <a:gd name="T35" fmla="*/ 3110 h 10000"/>
                <a:gd name="T36" fmla="*/ 4376 w 7232"/>
                <a:gd name="T37" fmla="*/ 2531 h 10000"/>
                <a:gd name="T38" fmla="*/ 3536 w 7232"/>
                <a:gd name="T39" fmla="*/ 2281 h 10000"/>
                <a:gd name="T40" fmla="*/ 2691 w 7232"/>
                <a:gd name="T41" fmla="*/ 2508 h 10000"/>
                <a:gd name="T42" fmla="*/ 1855 w 7232"/>
                <a:gd name="T43" fmla="*/ 3406 h 10000"/>
                <a:gd name="T44" fmla="*/ 1614 w 7232"/>
                <a:gd name="T45" fmla="*/ 3531 h 10000"/>
                <a:gd name="T46" fmla="*/ 1417 w 7232"/>
                <a:gd name="T47" fmla="*/ 3469 h 10000"/>
                <a:gd name="T48" fmla="*/ 135 w 7232"/>
                <a:gd name="T49" fmla="*/ 2493 h 10000"/>
                <a:gd name="T50" fmla="*/ 14 w 7232"/>
                <a:gd name="T51" fmla="*/ 2296 h 10000"/>
                <a:gd name="T52" fmla="*/ 56 w 7232"/>
                <a:gd name="T53" fmla="*/ 2078 h 10000"/>
                <a:gd name="T54" fmla="*/ 3684 w 7232"/>
                <a:gd name="T55" fmla="*/ 0 h 10000"/>
                <a:gd name="T56" fmla="*/ 4942 w 7232"/>
                <a:gd name="T57" fmla="*/ 241 h 10000"/>
                <a:gd name="T58" fmla="*/ 6084 w 7232"/>
                <a:gd name="T59" fmla="*/ 890 h 10000"/>
                <a:gd name="T60" fmla="*/ 6912 w 7232"/>
                <a:gd name="T61" fmla="*/ 1886 h 10000"/>
                <a:gd name="T62" fmla="*/ 7232 w 7232"/>
                <a:gd name="T63" fmla="*/ 3121 h 10000"/>
                <a:gd name="T64" fmla="*/ 4764 w 7232"/>
                <a:gd name="T65" fmla="*/ 7813 h 10000"/>
                <a:gd name="T66" fmla="*/ 4764 w 7232"/>
                <a:gd name="T67" fmla="*/ 9688 h 10000"/>
                <a:gd name="T68" fmla="*/ 4670 w 7232"/>
                <a:gd name="T69" fmla="*/ 9906 h 10000"/>
                <a:gd name="T70" fmla="*/ 4451 w 7232"/>
                <a:gd name="T71" fmla="*/ 10000 h 10000"/>
                <a:gd name="T72" fmla="*/ 2575 w 7232"/>
                <a:gd name="T73" fmla="*/ 10000 h 10000"/>
                <a:gd name="T74" fmla="*/ 2356 w 7232"/>
                <a:gd name="T75" fmla="*/ 9906 h 10000"/>
                <a:gd name="T76" fmla="*/ 2262 w 7232"/>
                <a:gd name="T77" fmla="*/ 9688 h 10000"/>
                <a:gd name="T78" fmla="*/ 2262 w 7232"/>
                <a:gd name="T79" fmla="*/ 7813 h 10000"/>
                <a:gd name="T80" fmla="*/ 2356 w 7232"/>
                <a:gd name="T81" fmla="*/ 7594 h 10000"/>
                <a:gd name="T82" fmla="*/ 2575 w 7232"/>
                <a:gd name="T83" fmla="*/ 7500 h 10000"/>
                <a:gd name="T84" fmla="*/ 4451 w 7232"/>
                <a:gd name="T85" fmla="*/ 7500 h 10000"/>
                <a:gd name="T86" fmla="*/ 4670 w 7232"/>
                <a:gd name="T87" fmla="*/ 7594 h 10000"/>
                <a:gd name="T88" fmla="*/ 4764 w 7232"/>
                <a:gd name="T89" fmla="*/ 7813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32" h="10000">
                  <a:moveTo>
                    <a:pt x="7232" y="3121"/>
                  </a:moveTo>
                  <a:cubicBezTo>
                    <a:pt x="7232" y="3403"/>
                    <a:pt x="7191" y="3665"/>
                    <a:pt x="7111" y="3910"/>
                  </a:cubicBezTo>
                  <a:cubicBezTo>
                    <a:pt x="7031" y="4155"/>
                    <a:pt x="6939" y="4354"/>
                    <a:pt x="6839" y="4509"/>
                  </a:cubicBezTo>
                  <a:cubicBezTo>
                    <a:pt x="6736" y="4664"/>
                    <a:pt x="6594" y="4818"/>
                    <a:pt x="6407" y="4974"/>
                  </a:cubicBezTo>
                  <a:cubicBezTo>
                    <a:pt x="6221" y="5130"/>
                    <a:pt x="6072" y="5244"/>
                    <a:pt x="5959" y="5314"/>
                  </a:cubicBezTo>
                  <a:cubicBezTo>
                    <a:pt x="5844" y="5385"/>
                    <a:pt x="5686" y="5476"/>
                    <a:pt x="5482" y="5591"/>
                  </a:cubicBezTo>
                  <a:cubicBezTo>
                    <a:pt x="5268" y="5711"/>
                    <a:pt x="5090" y="5880"/>
                    <a:pt x="4946" y="6099"/>
                  </a:cubicBezTo>
                  <a:cubicBezTo>
                    <a:pt x="4804" y="6318"/>
                    <a:pt x="4731" y="6491"/>
                    <a:pt x="4731" y="6624"/>
                  </a:cubicBezTo>
                  <a:cubicBezTo>
                    <a:pt x="4731" y="6713"/>
                    <a:pt x="4700" y="6796"/>
                    <a:pt x="4637" y="6879"/>
                  </a:cubicBezTo>
                  <a:cubicBezTo>
                    <a:pt x="4575" y="6959"/>
                    <a:pt x="4502" y="7000"/>
                    <a:pt x="4418" y="7000"/>
                  </a:cubicBezTo>
                  <a:lnTo>
                    <a:pt x="2543" y="7000"/>
                  </a:lnTo>
                  <a:cubicBezTo>
                    <a:pt x="2465" y="7000"/>
                    <a:pt x="2398" y="6953"/>
                    <a:pt x="2345" y="6855"/>
                  </a:cubicBezTo>
                  <a:cubicBezTo>
                    <a:pt x="2291" y="6758"/>
                    <a:pt x="2262" y="6661"/>
                    <a:pt x="2262" y="6563"/>
                  </a:cubicBezTo>
                  <a:lnTo>
                    <a:pt x="2262" y="6213"/>
                  </a:lnTo>
                  <a:cubicBezTo>
                    <a:pt x="2262" y="5780"/>
                    <a:pt x="2431" y="5373"/>
                    <a:pt x="2770" y="4990"/>
                  </a:cubicBezTo>
                  <a:cubicBezTo>
                    <a:pt x="3109" y="4608"/>
                    <a:pt x="3481" y="4324"/>
                    <a:pt x="3887" y="4141"/>
                  </a:cubicBezTo>
                  <a:cubicBezTo>
                    <a:pt x="4195" y="4000"/>
                    <a:pt x="4414" y="3855"/>
                    <a:pt x="4543" y="3704"/>
                  </a:cubicBezTo>
                  <a:cubicBezTo>
                    <a:pt x="4673" y="3553"/>
                    <a:pt x="4740" y="3355"/>
                    <a:pt x="4740" y="3110"/>
                  </a:cubicBezTo>
                  <a:cubicBezTo>
                    <a:pt x="4740" y="2891"/>
                    <a:pt x="4618" y="2699"/>
                    <a:pt x="4376" y="2531"/>
                  </a:cubicBezTo>
                  <a:cubicBezTo>
                    <a:pt x="4135" y="2365"/>
                    <a:pt x="3854" y="2281"/>
                    <a:pt x="3536" y="2281"/>
                  </a:cubicBezTo>
                  <a:cubicBezTo>
                    <a:pt x="3197" y="2281"/>
                    <a:pt x="2916" y="2356"/>
                    <a:pt x="2691" y="2508"/>
                  </a:cubicBezTo>
                  <a:cubicBezTo>
                    <a:pt x="2509" y="2638"/>
                    <a:pt x="2229" y="2939"/>
                    <a:pt x="1855" y="3406"/>
                  </a:cubicBezTo>
                  <a:cubicBezTo>
                    <a:pt x="1787" y="3490"/>
                    <a:pt x="1707" y="3531"/>
                    <a:pt x="1614" y="3531"/>
                  </a:cubicBezTo>
                  <a:cubicBezTo>
                    <a:pt x="1551" y="3531"/>
                    <a:pt x="1485" y="3510"/>
                    <a:pt x="1417" y="3469"/>
                  </a:cubicBezTo>
                  <a:lnTo>
                    <a:pt x="135" y="2493"/>
                  </a:lnTo>
                  <a:cubicBezTo>
                    <a:pt x="67" y="2440"/>
                    <a:pt x="26" y="2376"/>
                    <a:pt x="14" y="2296"/>
                  </a:cubicBezTo>
                  <a:cubicBezTo>
                    <a:pt x="0" y="2218"/>
                    <a:pt x="15" y="2145"/>
                    <a:pt x="56" y="2078"/>
                  </a:cubicBezTo>
                  <a:cubicBezTo>
                    <a:pt x="890" y="694"/>
                    <a:pt x="2100" y="0"/>
                    <a:pt x="3684" y="0"/>
                  </a:cubicBezTo>
                  <a:cubicBezTo>
                    <a:pt x="4101" y="0"/>
                    <a:pt x="4520" y="80"/>
                    <a:pt x="4942" y="241"/>
                  </a:cubicBezTo>
                  <a:cubicBezTo>
                    <a:pt x="5365" y="403"/>
                    <a:pt x="5745" y="619"/>
                    <a:pt x="6084" y="890"/>
                  </a:cubicBezTo>
                  <a:cubicBezTo>
                    <a:pt x="6422" y="1161"/>
                    <a:pt x="6699" y="1494"/>
                    <a:pt x="6912" y="1886"/>
                  </a:cubicBezTo>
                  <a:cubicBezTo>
                    <a:pt x="7126" y="2276"/>
                    <a:pt x="7232" y="2690"/>
                    <a:pt x="7232" y="3121"/>
                  </a:cubicBezTo>
                  <a:close/>
                  <a:moveTo>
                    <a:pt x="4764" y="7813"/>
                  </a:moveTo>
                  <a:lnTo>
                    <a:pt x="4764" y="9688"/>
                  </a:lnTo>
                  <a:cubicBezTo>
                    <a:pt x="4764" y="9771"/>
                    <a:pt x="4732" y="9844"/>
                    <a:pt x="4670" y="9906"/>
                  </a:cubicBezTo>
                  <a:cubicBezTo>
                    <a:pt x="4607" y="9969"/>
                    <a:pt x="4535" y="10000"/>
                    <a:pt x="4451" y="10000"/>
                  </a:cubicBezTo>
                  <a:lnTo>
                    <a:pt x="2575" y="10000"/>
                  </a:lnTo>
                  <a:cubicBezTo>
                    <a:pt x="2491" y="10000"/>
                    <a:pt x="2419" y="9969"/>
                    <a:pt x="2356" y="9906"/>
                  </a:cubicBezTo>
                  <a:cubicBezTo>
                    <a:pt x="2294" y="9844"/>
                    <a:pt x="2262" y="9771"/>
                    <a:pt x="2262" y="9688"/>
                  </a:cubicBezTo>
                  <a:lnTo>
                    <a:pt x="2262" y="7813"/>
                  </a:lnTo>
                  <a:cubicBezTo>
                    <a:pt x="2262" y="7729"/>
                    <a:pt x="2294" y="7656"/>
                    <a:pt x="2356" y="7594"/>
                  </a:cubicBezTo>
                  <a:cubicBezTo>
                    <a:pt x="2419" y="7531"/>
                    <a:pt x="2491" y="7500"/>
                    <a:pt x="2575" y="7500"/>
                  </a:cubicBezTo>
                  <a:lnTo>
                    <a:pt x="4451" y="7500"/>
                  </a:lnTo>
                  <a:cubicBezTo>
                    <a:pt x="4535" y="7500"/>
                    <a:pt x="4607" y="7531"/>
                    <a:pt x="4670" y="7594"/>
                  </a:cubicBezTo>
                  <a:cubicBezTo>
                    <a:pt x="4732" y="7656"/>
                    <a:pt x="4764" y="7728"/>
                    <a:pt x="4764" y="78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内容占位符 2 3">
              <a:extLst>
                <a:ext uri="{FF2B5EF4-FFF2-40B4-BE49-F238E27FC236}">
                  <a16:creationId xmlns:a16="http://schemas.microsoft.com/office/drawing/2014/main" id="{D256447A-3553-4F3B-869B-AF0BD38E75DA}"/>
                </a:ext>
              </a:extLst>
            </p:cNvPr>
            <p:cNvSpPr txBox="1">
              <a:spLocks/>
            </p:cNvSpPr>
            <p:nvPr/>
          </p:nvSpPr>
          <p:spPr>
            <a:xfrm>
              <a:off x="4891314" y="4431216"/>
              <a:ext cx="1944914" cy="477695"/>
            </a:xfrm>
            <a:prstGeom prst="rect">
              <a:avLst/>
            </a:prstGeom>
          </p:spPr>
          <p:txBody>
            <a:bodyPr vert="horz" lIns="91440" tIns="45720" rIns="91440" bIns="45720" rtlCol="0">
              <a:noAutofit/>
            </a:bodyPr>
            <a:lst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None/>
              </a:pPr>
              <a:r>
                <a:rPr lang="en-US" altLang="zh-CN" sz="2000"/>
                <a:t>Model</a:t>
              </a:r>
              <a:endParaRPr lang="zh-CN" altLang="en-US" sz="2000"/>
            </a:p>
          </p:txBody>
        </p:sp>
        <p:sp>
          <p:nvSpPr>
            <p:cNvPr id="16" name="内容占位符 2 4">
              <a:extLst>
                <a:ext uri="{FF2B5EF4-FFF2-40B4-BE49-F238E27FC236}">
                  <a16:creationId xmlns:a16="http://schemas.microsoft.com/office/drawing/2014/main" id="{C2DDE910-1527-45A5-B2E6-D11804FC3D8D}"/>
                </a:ext>
              </a:extLst>
            </p:cNvPr>
            <p:cNvSpPr txBox="1">
              <a:spLocks/>
            </p:cNvSpPr>
            <p:nvPr/>
          </p:nvSpPr>
          <p:spPr>
            <a:xfrm>
              <a:off x="7765911" y="4431216"/>
              <a:ext cx="1944914" cy="477695"/>
            </a:xfrm>
            <a:prstGeom prst="rect">
              <a:avLst/>
            </a:prstGeom>
          </p:spPr>
          <p:txBody>
            <a:bodyPr vert="horz" lIns="91440" tIns="45720" rIns="91440" bIns="45720" rtlCol="0">
              <a:normAutofit/>
            </a:bodyPr>
            <a:lst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None/>
              </a:pPr>
              <a:r>
                <a:rPr lang="en-US" altLang="zh-CN" sz="2000"/>
                <a:t>Prediction</a:t>
              </a:r>
              <a:endParaRPr lang="zh-CN" altLang="en-US" sz="2000"/>
            </a:p>
          </p:txBody>
        </p:sp>
        <p:sp>
          <p:nvSpPr>
            <p:cNvPr id="17" name="内容占位符 2 5">
              <a:extLst>
                <a:ext uri="{FF2B5EF4-FFF2-40B4-BE49-F238E27FC236}">
                  <a16:creationId xmlns:a16="http://schemas.microsoft.com/office/drawing/2014/main" id="{ED16CD2E-DF1A-4712-BECC-9C845E33B583}"/>
                </a:ext>
              </a:extLst>
            </p:cNvPr>
            <p:cNvSpPr txBox="1">
              <a:spLocks/>
            </p:cNvSpPr>
            <p:nvPr/>
          </p:nvSpPr>
          <p:spPr>
            <a:xfrm>
              <a:off x="9362482" y="3316983"/>
              <a:ext cx="1944914" cy="931848"/>
            </a:xfrm>
            <a:prstGeom prst="rect">
              <a:avLst/>
            </a:prstGeom>
          </p:spPr>
          <p:txBody>
            <a:bodyPr vert="horz" lIns="91440" tIns="45720" rIns="91440" bIns="45720" rtlCol="0" anchor="ctr" anchorCtr="0">
              <a:normAutofit lnSpcReduction="10000"/>
            </a:bodyPr>
            <a:lst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altLang="zh-CN" sz="2000" b="1">
                  <a:solidFill>
                    <a:schemeClr val="accent5">
                      <a:lumMod val="75000"/>
                    </a:schemeClr>
                  </a:solidFill>
                </a:rPr>
                <a:t>Cat</a:t>
              </a:r>
            </a:p>
            <a:p>
              <a:pPr marL="0" indent="0" algn="ctr">
                <a:lnSpc>
                  <a:spcPct val="150000"/>
                </a:lnSpc>
                <a:spcBef>
                  <a:spcPts val="0"/>
                </a:spcBef>
                <a:buNone/>
              </a:pPr>
              <a:r>
                <a:rPr lang="en-US" altLang="zh-CN" sz="2000" b="1">
                  <a:solidFill>
                    <a:schemeClr val="accent5">
                      <a:lumMod val="75000"/>
                    </a:schemeClr>
                  </a:solidFill>
                </a:rPr>
                <a:t>Not Cat</a:t>
              </a:r>
            </a:p>
          </p:txBody>
        </p:sp>
      </p:grpSp>
      <p:sp>
        <p:nvSpPr>
          <p:cNvPr id="38" name="矩形 37">
            <a:extLst>
              <a:ext uri="{FF2B5EF4-FFF2-40B4-BE49-F238E27FC236}">
                <a16:creationId xmlns:a16="http://schemas.microsoft.com/office/drawing/2014/main" id="{75978579-36EF-4F93-897E-8BAE729119CC}"/>
              </a:ext>
            </a:extLst>
          </p:cNvPr>
          <p:cNvSpPr/>
          <p:nvPr/>
        </p:nvSpPr>
        <p:spPr>
          <a:xfrm>
            <a:off x="7873314" y="5419744"/>
            <a:ext cx="381000" cy="10672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19" name="图片 18" descr="\documentclass{article}&#10;\usepackage{amsmath}&#10;\pagestyle{empty}&#10;\begin{document}&#10;&#10;$$&#10;\min_\theta \frac{1}{n} \sum_{i=1}^n {\ell \left( f\left( x_i \right), y_i \right)}&#10;$$&#10;&#10;&#10;\end{document}" title="IguanaTex Bitmap Display">
            <a:extLst>
              <a:ext uri="{FF2B5EF4-FFF2-40B4-BE49-F238E27FC236}">
                <a16:creationId xmlns:a16="http://schemas.microsoft.com/office/drawing/2014/main" id="{7F3F10D0-33F3-44D9-BDD2-0A2CB333F248}"/>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180726" y="5442062"/>
            <a:ext cx="3647049" cy="1044965"/>
          </a:xfrm>
          <a:prstGeom prst="rect">
            <a:avLst/>
          </a:prstGeom>
        </p:spPr>
      </p:pic>
      <p:sp>
        <p:nvSpPr>
          <p:cNvPr id="44" name="矩形 43">
            <a:extLst>
              <a:ext uri="{FF2B5EF4-FFF2-40B4-BE49-F238E27FC236}">
                <a16:creationId xmlns:a16="http://schemas.microsoft.com/office/drawing/2014/main" id="{A4B4E5F0-048A-4BA5-B4D5-F36D3681B261}"/>
              </a:ext>
            </a:extLst>
          </p:cNvPr>
          <p:cNvSpPr/>
          <p:nvPr/>
        </p:nvSpPr>
        <p:spPr>
          <a:xfrm>
            <a:off x="6915317" y="5277168"/>
            <a:ext cx="4125229" cy="127538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3" name="矩形 22">
            <a:extLst>
              <a:ext uri="{FF2B5EF4-FFF2-40B4-BE49-F238E27FC236}">
                <a16:creationId xmlns:a16="http://schemas.microsoft.com/office/drawing/2014/main" id="{F27C3814-C76D-4C7C-9EFD-2B4CEC8FD4E6}"/>
              </a:ext>
            </a:extLst>
          </p:cNvPr>
          <p:cNvSpPr/>
          <p:nvPr/>
        </p:nvSpPr>
        <p:spPr>
          <a:xfrm>
            <a:off x="1348469" y="5277168"/>
            <a:ext cx="4125229" cy="127538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5" name="矩形 24">
            <a:extLst>
              <a:ext uri="{FF2B5EF4-FFF2-40B4-BE49-F238E27FC236}">
                <a16:creationId xmlns:a16="http://schemas.microsoft.com/office/drawing/2014/main" id="{45EA1CA6-771A-45F2-BB80-7191426E1C2C}"/>
              </a:ext>
            </a:extLst>
          </p:cNvPr>
          <p:cNvSpPr/>
          <p:nvPr/>
        </p:nvSpPr>
        <p:spPr>
          <a:xfrm>
            <a:off x="2218825" y="5388937"/>
            <a:ext cx="381000" cy="10672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9" name="图片 8" descr="\documentclass{article}&#10;\usepackage{amsmath}&#10;\usepackage{bm}&#10;\pagestyle{empty}&#10;\begin{document}&#10;&#10;$$&#10;\min_\theta \frac{1}{n} \sum_{i=1}^n {\bm{1} \left[ f(\bm{x}) \neq y_i \right]}&#10;$$&#10;&#10;&#10;\end{document}" title="IguanaTex Bitmap Display">
            <a:extLst>
              <a:ext uri="{FF2B5EF4-FFF2-40B4-BE49-F238E27FC236}">
                <a16:creationId xmlns:a16="http://schemas.microsoft.com/office/drawing/2014/main" id="{CAC2710A-5638-4EA2-B93E-D8F8D6DF5D8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526238" y="5411255"/>
            <a:ext cx="3732025" cy="1044965"/>
          </a:xfrm>
          <a:prstGeom prst="rect">
            <a:avLst/>
          </a:prstGeom>
        </p:spPr>
      </p:pic>
      <p:grpSp>
        <p:nvGrpSpPr>
          <p:cNvPr id="33" name="组合 32">
            <a:extLst>
              <a:ext uri="{FF2B5EF4-FFF2-40B4-BE49-F238E27FC236}">
                <a16:creationId xmlns:a16="http://schemas.microsoft.com/office/drawing/2014/main" id="{78226229-7D9F-4EB4-9AA6-AB3D18499D01}"/>
              </a:ext>
            </a:extLst>
          </p:cNvPr>
          <p:cNvGrpSpPr/>
          <p:nvPr/>
        </p:nvGrpSpPr>
        <p:grpSpPr>
          <a:xfrm>
            <a:off x="5660018" y="5383241"/>
            <a:ext cx="1176210" cy="1090035"/>
            <a:chOff x="5660018" y="5383241"/>
            <a:chExt cx="1176210" cy="1090035"/>
          </a:xfrm>
        </p:grpSpPr>
        <p:sp>
          <p:nvSpPr>
            <p:cNvPr id="35" name="iconfont-11821-5609243">
              <a:extLst>
                <a:ext uri="{FF2B5EF4-FFF2-40B4-BE49-F238E27FC236}">
                  <a16:creationId xmlns:a16="http://schemas.microsoft.com/office/drawing/2014/main" id="{66314C1C-9090-4900-9A0C-50233705FBE6}"/>
                </a:ext>
              </a:extLst>
            </p:cNvPr>
            <p:cNvSpPr>
              <a:spLocks noChangeAspect="1"/>
            </p:cNvSpPr>
            <p:nvPr/>
          </p:nvSpPr>
          <p:spPr bwMode="auto">
            <a:xfrm>
              <a:off x="5919905" y="5713316"/>
              <a:ext cx="609685" cy="502455"/>
            </a:xfrm>
            <a:custGeom>
              <a:avLst/>
              <a:gdLst>
                <a:gd name="T0" fmla="*/ 5331 w 10556"/>
                <a:gd name="T1" fmla="*/ 0 h 8696"/>
                <a:gd name="T2" fmla="*/ 10556 w 10556"/>
                <a:gd name="T3" fmla="*/ 4341 h 8696"/>
                <a:gd name="T4" fmla="*/ 5331 w 10556"/>
                <a:gd name="T5" fmla="*/ 8696 h 8696"/>
                <a:gd name="T6" fmla="*/ 5331 w 10556"/>
                <a:gd name="T7" fmla="*/ 0 h 8696"/>
                <a:gd name="T8" fmla="*/ 0 w 10556"/>
                <a:gd name="T9" fmla="*/ 2705 h 8696"/>
                <a:gd name="T10" fmla="*/ 5331 w 10556"/>
                <a:gd name="T11" fmla="*/ 2705 h 8696"/>
                <a:gd name="T12" fmla="*/ 5331 w 10556"/>
                <a:gd name="T13" fmla="*/ 5912 h 8696"/>
                <a:gd name="T14" fmla="*/ 0 w 10556"/>
                <a:gd name="T15" fmla="*/ 5912 h 8696"/>
                <a:gd name="T16" fmla="*/ 0 w 10556"/>
                <a:gd name="T17" fmla="*/ 2705 h 8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56" h="8696">
                  <a:moveTo>
                    <a:pt x="5331" y="0"/>
                  </a:moveTo>
                  <a:lnTo>
                    <a:pt x="10556" y="4341"/>
                  </a:lnTo>
                  <a:lnTo>
                    <a:pt x="5331" y="8696"/>
                  </a:lnTo>
                  <a:lnTo>
                    <a:pt x="5331" y="0"/>
                  </a:lnTo>
                  <a:close/>
                  <a:moveTo>
                    <a:pt x="0" y="2705"/>
                  </a:moveTo>
                  <a:lnTo>
                    <a:pt x="5331" y="2705"/>
                  </a:lnTo>
                  <a:lnTo>
                    <a:pt x="5331" y="5912"/>
                  </a:lnTo>
                  <a:lnTo>
                    <a:pt x="0" y="5912"/>
                  </a:lnTo>
                  <a:lnTo>
                    <a:pt x="0" y="2705"/>
                  </a:lnTo>
                  <a:close/>
                </a:path>
              </a:pathLst>
            </a:custGeom>
            <a:solidFill>
              <a:srgbClr val="8BB8E1"/>
            </a:solidFill>
            <a:ln>
              <a:noFill/>
            </a:ln>
          </p:spPr>
          <p:txBody>
            <a:bodyPr/>
            <a:lstStyle/>
            <a:p>
              <a:pPr>
                <a:lnSpc>
                  <a:spcPct val="120000"/>
                </a:lnSpc>
              </a:pPr>
              <a:endParaRPr lang="zh-CN" altLang="en-US"/>
            </a:p>
          </p:txBody>
        </p:sp>
        <p:pic>
          <p:nvPicPr>
            <p:cNvPr id="31" name="图片 30" descr="\documentclass{article}&#10;\usepackage{amsmath}&#10;\pagestyle{empty}&#10;\begin{document}&#10;$\ell$&#10;&#10;&#10;&#10;\end{document}" title="IguanaTex Bitmap Display">
              <a:extLst>
                <a:ext uri="{FF2B5EF4-FFF2-40B4-BE49-F238E27FC236}">
                  <a16:creationId xmlns:a16="http://schemas.microsoft.com/office/drawing/2014/main" id="{20A39F2B-7D9C-45C8-990C-09D0A9FCEAC7}"/>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6111744" y="6254359"/>
              <a:ext cx="121416" cy="218917"/>
            </a:xfrm>
            <a:prstGeom prst="rect">
              <a:avLst/>
            </a:prstGeom>
          </p:spPr>
        </p:pic>
        <p:sp>
          <p:nvSpPr>
            <p:cNvPr id="32" name="文本框 31">
              <a:extLst>
                <a:ext uri="{FF2B5EF4-FFF2-40B4-BE49-F238E27FC236}">
                  <a16:creationId xmlns:a16="http://schemas.microsoft.com/office/drawing/2014/main" id="{8DB27F28-BEA6-4716-9E20-18BE82D4341D}"/>
                </a:ext>
              </a:extLst>
            </p:cNvPr>
            <p:cNvSpPr txBox="1"/>
            <p:nvPr/>
          </p:nvSpPr>
          <p:spPr>
            <a:xfrm>
              <a:off x="5660018" y="5383241"/>
              <a:ext cx="1176210" cy="369332"/>
            </a:xfrm>
            <a:prstGeom prst="rect">
              <a:avLst/>
            </a:prstGeom>
            <a:noFill/>
          </p:spPr>
          <p:txBody>
            <a:bodyPr wrap="square" rtlCol="0">
              <a:spAutoFit/>
            </a:bodyPr>
            <a:lstStyle/>
            <a:p>
              <a:r>
                <a:rPr lang="en-US" altLang="zh-CN"/>
                <a:t>surrogate</a:t>
              </a:r>
              <a:endParaRPr lang="zh-CN" altLang="en-US"/>
            </a:p>
          </p:txBody>
        </p:sp>
      </p:grpSp>
      <p:sp>
        <p:nvSpPr>
          <p:cNvPr id="3" name="矩形 2">
            <a:extLst>
              <a:ext uri="{FF2B5EF4-FFF2-40B4-BE49-F238E27FC236}">
                <a16:creationId xmlns:a16="http://schemas.microsoft.com/office/drawing/2014/main" id="{1E3BDB6F-37FC-4F8A-B7F3-197E6EE52721}"/>
              </a:ext>
            </a:extLst>
          </p:cNvPr>
          <p:cNvSpPr/>
          <p:nvPr/>
        </p:nvSpPr>
        <p:spPr>
          <a:xfrm>
            <a:off x="4850557" y="4887194"/>
            <a:ext cx="2860277" cy="70807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55A11"/>
                </a:solidFill>
              </a:rPr>
              <a:t>sensitive to class distribution</a:t>
            </a:r>
            <a:endParaRPr lang="zh-CN" altLang="en-US">
              <a:solidFill>
                <a:srgbClr val="C55A11"/>
              </a:solidFill>
            </a:endParaRPr>
          </a:p>
        </p:txBody>
      </p:sp>
    </p:spTree>
    <p:custDataLst>
      <p:tags r:id="rId1"/>
    </p:custDataLst>
    <p:extLst>
      <p:ext uri="{BB962C8B-B14F-4D97-AF65-F5344CB8AC3E}">
        <p14:creationId xmlns:p14="http://schemas.microsoft.com/office/powerpoint/2010/main" val="132407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2">
                                            <p:txEl>
                                              <p:pRg st="0" end="0"/>
                                            </p:txEl>
                                          </p:spTgt>
                                        </p:tgtEl>
                                        <p:attrNameLst>
                                          <p:attrName>style.visibility</p:attrName>
                                        </p:attrNameLst>
                                      </p:cBhvr>
                                      <p:to>
                                        <p:strVal val="visible"/>
                                      </p:to>
                                    </p:set>
                                    <p:animEffect transition="in" filter="fade">
                                      <p:cBhvr>
                                        <p:cTn id="10" dur="500"/>
                                        <p:tgtEl>
                                          <p:spTgt spid="6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animBg="1"/>
      <p:bldP spid="23" grpId="0" animBg="1"/>
      <p:bldP spid="25"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FE3D6370-8195-468D-9C32-76CA30504A96}"/>
              </a:ext>
            </a:extLst>
          </p:cNvPr>
          <p:cNvSpPr/>
          <p:nvPr/>
        </p:nvSpPr>
        <p:spPr>
          <a:xfrm>
            <a:off x="2783840" y="3745161"/>
            <a:ext cx="6319520" cy="1183926"/>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8" name="标题 1">
            <a:extLst>
              <a:ext uri="{FF2B5EF4-FFF2-40B4-BE49-F238E27FC236}">
                <a16:creationId xmlns:a16="http://schemas.microsoft.com/office/drawing/2014/main" id="{4DB96FC3-1BC3-4C10-9CFE-8F393A2623FA}"/>
              </a:ext>
            </a:extLst>
          </p:cNvPr>
          <p:cNvSpPr txBox="1">
            <a:spLocks/>
          </p:cNvSpPr>
          <p:nvPr/>
        </p:nvSpPr>
        <p:spPr>
          <a:xfrm>
            <a:off x="990600" y="517529"/>
            <a:ext cx="10515600" cy="1325563"/>
          </a:xfrm>
          <a:prstGeom prst="rect">
            <a:avLst/>
          </a:prstGeom>
        </p:spPr>
        <p:txBody>
          <a:bodyPr vert="horz" lIns="91440" tIns="45720" rIns="91440" bIns="45720" rtlCol="0" anchor="ctr">
            <a:normAutofit/>
          </a:bodyPr>
          <a:lstStyle>
            <a:lvl1pPr algn="l" defTabSz="914332"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solidFill>
                  <a:schemeClr val="accent1"/>
                </a:solidFill>
              </a:rPr>
              <a:t>Step3</a:t>
            </a:r>
            <a:r>
              <a:rPr lang="en-US" altLang="zh-CN"/>
              <a:t> Dual Correspondence </a:t>
            </a:r>
            <a:endParaRPr lang="zh-CN" altLang="en-US"/>
          </a:p>
        </p:txBody>
      </p:sp>
      <p:sp>
        <p:nvSpPr>
          <p:cNvPr id="36" name="矩形: 圆角 35">
            <a:extLst>
              <a:ext uri="{FF2B5EF4-FFF2-40B4-BE49-F238E27FC236}">
                <a16:creationId xmlns:a16="http://schemas.microsoft.com/office/drawing/2014/main" id="{306A62CE-1CA7-4EE2-B869-2D91393823DF}"/>
              </a:ext>
            </a:extLst>
          </p:cNvPr>
          <p:cNvSpPr/>
          <p:nvPr/>
        </p:nvSpPr>
        <p:spPr>
          <a:xfrm>
            <a:off x="1753657" y="5995314"/>
            <a:ext cx="8989485" cy="736307"/>
          </a:xfrm>
          <a:prstGeom prst="roundRect">
            <a:avLst>
              <a:gd name="adj" fmla="val 1342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a:solidFill>
                  <a:schemeClr val="tx1"/>
                </a:solidFill>
              </a:rPr>
              <a:t>Under what condition can we realize such a simplification ?</a:t>
            </a:r>
            <a:endParaRPr lang="zh-CN" altLang="en-US" sz="2400">
              <a:solidFill>
                <a:schemeClr val="tx1"/>
              </a:solidFill>
            </a:endParaRPr>
          </a:p>
        </p:txBody>
      </p:sp>
      <p:grpSp>
        <p:nvGrpSpPr>
          <p:cNvPr id="10" name="组合 9">
            <a:extLst>
              <a:ext uri="{FF2B5EF4-FFF2-40B4-BE49-F238E27FC236}">
                <a16:creationId xmlns:a16="http://schemas.microsoft.com/office/drawing/2014/main" id="{A0BD5A91-B43B-4653-8CC6-FBCBFEC4FA28}"/>
              </a:ext>
            </a:extLst>
          </p:cNvPr>
          <p:cNvGrpSpPr/>
          <p:nvPr/>
        </p:nvGrpSpPr>
        <p:grpSpPr>
          <a:xfrm>
            <a:off x="3456762" y="1885029"/>
            <a:ext cx="5278476" cy="1735558"/>
            <a:chOff x="3397312" y="2428248"/>
            <a:chExt cx="5278476" cy="1735558"/>
          </a:xfrm>
        </p:grpSpPr>
        <p:sp>
          <p:nvSpPr>
            <p:cNvPr id="32" name="矩形 31">
              <a:extLst>
                <a:ext uri="{FF2B5EF4-FFF2-40B4-BE49-F238E27FC236}">
                  <a16:creationId xmlns:a16="http://schemas.microsoft.com/office/drawing/2014/main" id="{53A34967-F175-4F31-A219-370355D8E1F5}"/>
                </a:ext>
              </a:extLst>
            </p:cNvPr>
            <p:cNvSpPr/>
            <p:nvPr/>
          </p:nvSpPr>
          <p:spPr>
            <a:xfrm>
              <a:off x="7043356" y="3574496"/>
              <a:ext cx="945473" cy="382243"/>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3" name="矩形 32">
              <a:extLst>
                <a:ext uri="{FF2B5EF4-FFF2-40B4-BE49-F238E27FC236}">
                  <a16:creationId xmlns:a16="http://schemas.microsoft.com/office/drawing/2014/main" id="{31B07B10-5DD9-4FE7-AFD5-66A61D4E5832}"/>
                </a:ext>
              </a:extLst>
            </p:cNvPr>
            <p:cNvSpPr/>
            <p:nvPr/>
          </p:nvSpPr>
          <p:spPr>
            <a:xfrm>
              <a:off x="7662120" y="2654602"/>
              <a:ext cx="931681" cy="382243"/>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4" name="矩形 33">
              <a:extLst>
                <a:ext uri="{FF2B5EF4-FFF2-40B4-BE49-F238E27FC236}">
                  <a16:creationId xmlns:a16="http://schemas.microsoft.com/office/drawing/2014/main" id="{681E698B-587C-4253-9DC2-0D3FE7A73594}"/>
                </a:ext>
              </a:extLst>
            </p:cNvPr>
            <p:cNvSpPr/>
            <p:nvPr/>
          </p:nvSpPr>
          <p:spPr>
            <a:xfrm>
              <a:off x="5400084" y="3618154"/>
              <a:ext cx="396063" cy="38224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5" name="矩形 34">
              <a:extLst>
                <a:ext uri="{FF2B5EF4-FFF2-40B4-BE49-F238E27FC236}">
                  <a16:creationId xmlns:a16="http://schemas.microsoft.com/office/drawing/2014/main" id="{B0FC1D6E-1892-4770-A902-CAF7C2E990AE}"/>
                </a:ext>
              </a:extLst>
            </p:cNvPr>
            <p:cNvSpPr/>
            <p:nvPr/>
          </p:nvSpPr>
          <p:spPr>
            <a:xfrm>
              <a:off x="5380039" y="2638600"/>
              <a:ext cx="387874" cy="38224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9" name="图片 8" descr="\documentclass{article}&#10;\usepackage{amsmath}&#10;\usepackage{amssymb}&#10;\pagestyle{empty}&#10;\begin{document}&#10;$$&#10;v_{+}=\underset{v_{i}^{+} \in[0,1]}{\operatorname{argmax}} \sum_{i=1}^{n^{+}}\left(v_{i}^{+} \cdot\left(1-f_{\boldsymbol{\theta}}\left(\boldsymbol{x}_{i}^{+}\right)\right)-\varphi_{\gamma}\left(v_{i}^{+}\right)\right)&#10;$$&#10;&#10;&#10;\end{document}" title="IguanaTex Bitmap Display">
              <a:extLst>
                <a:ext uri="{FF2B5EF4-FFF2-40B4-BE49-F238E27FC236}">
                  <a16:creationId xmlns:a16="http://schemas.microsoft.com/office/drawing/2014/main" id="{7151C1F8-71BE-4945-832C-89573D70759E}"/>
                </a:ext>
              </a:extLst>
            </p:cNvPr>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3397312" y="2428248"/>
              <a:ext cx="5278476" cy="793905"/>
            </a:xfrm>
            <a:prstGeom prst="rect">
              <a:avLst/>
            </a:prstGeom>
          </p:spPr>
        </p:pic>
        <p:pic>
          <p:nvPicPr>
            <p:cNvPr id="55" name="图片 54" descr="\documentclass{article}&#10;\usepackage{amsmath}&#10;\usepackage{amssymb}&#10;\pagestyle{empty}&#10;\begin{document}&#10;&#10;$$&#10;v_{-}=\underset{v_{j}^{-} \in[0,1]}{\operatorname{argmax}} \sum_{j=1}^{n_{-}}\left(v_{j}^{-} \cdot f_{\boldsymbol{\theta}}\left(\boldsymbol{x}_{j}^{-}\right)-\varphi_{\gamma}\left(v_{j}^{-}\right)\right)&#10;$$&#10;&#10;&#10;\end{document}" title="IguanaTex Bitmap Display">
              <a:extLst>
                <a:ext uri="{FF2B5EF4-FFF2-40B4-BE49-F238E27FC236}">
                  <a16:creationId xmlns:a16="http://schemas.microsoft.com/office/drawing/2014/main" id="{41D99BA5-4810-462B-A862-AE40CACEE969}"/>
                </a:ext>
              </a:extLst>
            </p:cNvPr>
            <p:cNvPicPr>
              <a:picLocks noChangeAspect="1"/>
            </p:cNvPicPr>
            <p:nvPr>
              <p:custDataLst>
                <p:tags r:id="rId5"/>
              </p:custDataLst>
            </p:nvPr>
          </p:nvPicPr>
          <p:blipFill>
            <a:blip r:embed="rId9">
              <a:extLst>
                <a:ext uri="{28A0092B-C50C-407E-A947-70E740481C1C}">
                  <a14:useLocalDpi xmlns:a14="http://schemas.microsoft.com/office/drawing/2010/main" val="0"/>
                </a:ext>
              </a:extLst>
            </a:blip>
            <a:stretch>
              <a:fillRect/>
            </a:stretch>
          </p:blipFill>
          <p:spPr>
            <a:xfrm>
              <a:off x="3397312" y="3404949"/>
              <a:ext cx="4623238" cy="758857"/>
            </a:xfrm>
            <a:prstGeom prst="rect">
              <a:avLst/>
            </a:prstGeom>
          </p:spPr>
        </p:pic>
      </p:grpSp>
      <p:sp>
        <p:nvSpPr>
          <p:cNvPr id="63" name="矩形 62">
            <a:extLst>
              <a:ext uri="{FF2B5EF4-FFF2-40B4-BE49-F238E27FC236}">
                <a16:creationId xmlns:a16="http://schemas.microsoft.com/office/drawing/2014/main" id="{23BFE294-E8F1-44B0-8CBA-A906A3F6A3AB}"/>
              </a:ext>
            </a:extLst>
          </p:cNvPr>
          <p:cNvSpPr/>
          <p:nvPr/>
        </p:nvSpPr>
        <p:spPr>
          <a:xfrm>
            <a:off x="3852343" y="4345987"/>
            <a:ext cx="314961" cy="382243"/>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6" name="图片 5" descr="\documentclass{article}&#10;\usepackage{amsmath}&#10;\pagestyle{empty}&#10;\begin{document}&#10;&#10;$$&#10;v_{i}^{+}=\psi_{\gamma}\left(1-f_{\boldsymbol{\theta}}\left(\boldsymbol{x}_{i}^{+}\right)\right)&#10;$$&#10;&#10;&#10;&#10;\end{document}" title="IguanaTex Bitmap Display">
            <a:extLst>
              <a:ext uri="{FF2B5EF4-FFF2-40B4-BE49-F238E27FC236}">
                <a16:creationId xmlns:a16="http://schemas.microsoft.com/office/drawing/2014/main" id="{C0DF332F-2B9D-4BEA-B291-B8681380DEFC}"/>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141941" y="4386894"/>
            <a:ext cx="2775511" cy="345649"/>
          </a:xfrm>
          <a:prstGeom prst="rect">
            <a:avLst/>
          </a:prstGeom>
        </p:spPr>
      </p:pic>
      <p:sp>
        <p:nvSpPr>
          <p:cNvPr id="62" name="矩形 61">
            <a:extLst>
              <a:ext uri="{FF2B5EF4-FFF2-40B4-BE49-F238E27FC236}">
                <a16:creationId xmlns:a16="http://schemas.microsoft.com/office/drawing/2014/main" id="{9653104D-756E-417D-BEDD-8241E219DE89}"/>
              </a:ext>
            </a:extLst>
          </p:cNvPr>
          <p:cNvSpPr/>
          <p:nvPr/>
        </p:nvSpPr>
        <p:spPr>
          <a:xfrm>
            <a:off x="7074248" y="4345987"/>
            <a:ext cx="314961" cy="382243"/>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8" name="图片 7" descr="\documentclass{article}&#10;\usepackage{amsmath}&#10;\pagestyle{empty}&#10;\begin{document}&#10;&#10;$$&#10;v_{j}^{-}=\psi_{\gamma}\left(f_{\boldsymbol{\theta}}\left(\boldsymbol{x}_{j}^{-}\right)\right)&#10;$$&#10;&#10;&#10;&#10;\end{document}" title="IguanaTex Bitmap Display">
            <a:extLst>
              <a:ext uri="{FF2B5EF4-FFF2-40B4-BE49-F238E27FC236}">
                <a16:creationId xmlns:a16="http://schemas.microsoft.com/office/drawing/2014/main" id="{3AD35030-AA64-4B4A-B2D9-256CCF9983A6}"/>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6397903" y="4382581"/>
            <a:ext cx="2182013" cy="345649"/>
          </a:xfrm>
          <a:prstGeom prst="rect">
            <a:avLst/>
          </a:prstGeom>
        </p:spPr>
      </p:pic>
      <p:sp>
        <p:nvSpPr>
          <p:cNvPr id="59" name="文本框 58">
            <a:extLst>
              <a:ext uri="{FF2B5EF4-FFF2-40B4-BE49-F238E27FC236}">
                <a16:creationId xmlns:a16="http://schemas.microsoft.com/office/drawing/2014/main" id="{3AD4A008-A1B5-45E5-A733-1B7BC9BF1CAE}"/>
              </a:ext>
            </a:extLst>
          </p:cNvPr>
          <p:cNvSpPr txBox="1"/>
          <p:nvPr/>
        </p:nvSpPr>
        <p:spPr>
          <a:xfrm>
            <a:off x="4116272" y="3787098"/>
            <a:ext cx="4357196" cy="646331"/>
          </a:xfrm>
          <a:prstGeom prst="rect">
            <a:avLst/>
          </a:prstGeom>
          <a:noFill/>
        </p:spPr>
        <p:txBody>
          <a:bodyPr wrap="square" rtlCol="0">
            <a:spAutoFit/>
          </a:bodyPr>
          <a:lstStyle/>
          <a:p>
            <a:r>
              <a:rPr lang="en-US" altLang="zh-CN" sz="2000" b="1">
                <a:cs typeface="+mn-ea"/>
                <a:sym typeface="+mn-lt"/>
              </a:rPr>
              <a:t>With a Closed-form Solution</a:t>
            </a:r>
          </a:p>
          <a:p>
            <a:endParaRPr lang="en-US" altLang="zh-CN" sz="1600" b="1">
              <a:cs typeface="+mn-ea"/>
              <a:sym typeface="+mn-lt"/>
            </a:endParaRPr>
          </a:p>
        </p:txBody>
      </p:sp>
      <p:sp>
        <p:nvSpPr>
          <p:cNvPr id="64" name="curved-up-arrow_20901 1 1 1">
            <a:extLst>
              <a:ext uri="{FF2B5EF4-FFF2-40B4-BE49-F238E27FC236}">
                <a16:creationId xmlns:a16="http://schemas.microsoft.com/office/drawing/2014/main" id="{521B25DD-77AD-4ADE-BEB6-68AE3528C7E9}"/>
              </a:ext>
            </a:extLst>
          </p:cNvPr>
          <p:cNvSpPr>
            <a:spLocks noChangeAspect="1"/>
          </p:cNvSpPr>
          <p:nvPr/>
        </p:nvSpPr>
        <p:spPr bwMode="auto">
          <a:xfrm rot="2140367" flipV="1">
            <a:off x="7006605" y="4884317"/>
            <a:ext cx="450246" cy="521284"/>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D1D1FF"/>
          </a:solidFill>
          <a:ln>
            <a:noFill/>
          </a:ln>
        </p:spPr>
        <p:txBody>
          <a:bodyPr/>
          <a:lstStyle/>
          <a:p>
            <a:pPr>
              <a:lnSpc>
                <a:spcPct val="120000"/>
              </a:lnSpc>
            </a:pPr>
            <a:endParaRPr lang="zh-CN" altLang="en-US"/>
          </a:p>
        </p:txBody>
      </p:sp>
      <p:sp>
        <p:nvSpPr>
          <p:cNvPr id="65" name="curved-up-arrow_20901 1 1 2">
            <a:extLst>
              <a:ext uri="{FF2B5EF4-FFF2-40B4-BE49-F238E27FC236}">
                <a16:creationId xmlns:a16="http://schemas.microsoft.com/office/drawing/2014/main" id="{CCFFFC5C-7685-4F60-AD65-EDCAAB4F7190}"/>
              </a:ext>
            </a:extLst>
          </p:cNvPr>
          <p:cNvSpPr>
            <a:spLocks noChangeAspect="1"/>
          </p:cNvSpPr>
          <p:nvPr/>
        </p:nvSpPr>
        <p:spPr bwMode="auto">
          <a:xfrm rot="19459633" flipH="1" flipV="1">
            <a:off x="3784700" y="4818001"/>
            <a:ext cx="450246" cy="521284"/>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D1D1FF"/>
          </a:solidFill>
          <a:ln>
            <a:noFill/>
          </a:ln>
        </p:spPr>
        <p:txBody>
          <a:bodyPr/>
          <a:lstStyle/>
          <a:p>
            <a:pPr>
              <a:lnSpc>
                <a:spcPct val="120000"/>
              </a:lnSpc>
            </a:pPr>
            <a:endParaRPr lang="zh-CN" altLang="en-US"/>
          </a:p>
        </p:txBody>
      </p:sp>
      <p:sp>
        <p:nvSpPr>
          <p:cNvPr id="16" name="文本框 15">
            <a:extLst>
              <a:ext uri="{FF2B5EF4-FFF2-40B4-BE49-F238E27FC236}">
                <a16:creationId xmlns:a16="http://schemas.microsoft.com/office/drawing/2014/main" id="{19816E3A-DB23-42CF-BD89-505D5F3F3E85}"/>
              </a:ext>
            </a:extLst>
          </p:cNvPr>
          <p:cNvSpPr txBox="1"/>
          <p:nvPr/>
        </p:nvSpPr>
        <p:spPr>
          <a:xfrm>
            <a:off x="2901910" y="5278792"/>
            <a:ext cx="5511310" cy="461665"/>
          </a:xfrm>
          <a:prstGeom prst="rect">
            <a:avLst/>
          </a:prstGeom>
          <a:noFill/>
        </p:spPr>
        <p:txBody>
          <a:bodyPr wrap="square" rtlCol="0">
            <a:spAutoFit/>
          </a:bodyPr>
          <a:lstStyle/>
          <a:p>
            <a:pPr algn="ctr"/>
            <a:r>
              <a:rPr lang="en-US" altLang="zh-CN" sz="2400" b="1"/>
              <a:t>weighting function</a:t>
            </a:r>
            <a:endParaRPr lang="zh-CN" altLang="en-US" sz="2400" b="1"/>
          </a:p>
        </p:txBody>
      </p:sp>
    </p:spTree>
    <p:custDataLst>
      <p:tags r:id="rId1"/>
    </p:custDataLst>
    <p:extLst>
      <p:ext uri="{BB962C8B-B14F-4D97-AF65-F5344CB8AC3E}">
        <p14:creationId xmlns:p14="http://schemas.microsoft.com/office/powerpoint/2010/main" val="72224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6" grpId="0" animBg="1"/>
      <p:bldP spid="63" grpId="0" animBg="1"/>
      <p:bldP spid="62" grpId="0" animBg="1"/>
      <p:bldP spid="59" grpId="0"/>
      <p:bldP spid="64" grpId="0" animBg="1"/>
      <p:bldP spid="65"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A1DF8B-B929-4481-9576-E68093292F27}"/>
              </a:ext>
            </a:extLst>
          </p:cNvPr>
          <p:cNvSpPr>
            <a:spLocks noGrp="1"/>
          </p:cNvSpPr>
          <p:nvPr>
            <p:ph type="title"/>
          </p:nvPr>
        </p:nvSpPr>
        <p:spPr/>
        <p:txBody>
          <a:bodyPr/>
          <a:lstStyle/>
          <a:p>
            <a:r>
              <a:rPr lang="en-US" altLang="zh-CN" b="1">
                <a:solidFill>
                  <a:schemeClr val="accent1"/>
                </a:solidFill>
              </a:rPr>
              <a:t>Step 3 </a:t>
            </a:r>
            <a:r>
              <a:rPr lang="en-US" altLang="zh-CN"/>
              <a:t>Dual Correspondence</a:t>
            </a:r>
            <a:endParaRPr lang="zh-CN" altLang="en-US"/>
          </a:p>
        </p:txBody>
      </p:sp>
      <p:grpSp>
        <p:nvGrpSpPr>
          <p:cNvPr id="30" name="组合 29">
            <a:extLst>
              <a:ext uri="{FF2B5EF4-FFF2-40B4-BE49-F238E27FC236}">
                <a16:creationId xmlns:a16="http://schemas.microsoft.com/office/drawing/2014/main" id="{60CAE835-DC2E-48FD-8E14-D22D5A72E5C9}"/>
              </a:ext>
            </a:extLst>
          </p:cNvPr>
          <p:cNvGrpSpPr/>
          <p:nvPr/>
        </p:nvGrpSpPr>
        <p:grpSpPr>
          <a:xfrm>
            <a:off x="597582" y="1601913"/>
            <a:ext cx="10997162" cy="2509167"/>
            <a:chOff x="597582" y="1601913"/>
            <a:chExt cx="10997162" cy="2509167"/>
          </a:xfrm>
        </p:grpSpPr>
        <p:sp>
          <p:nvSpPr>
            <p:cNvPr id="12" name="矩形 11">
              <a:extLst>
                <a:ext uri="{FF2B5EF4-FFF2-40B4-BE49-F238E27FC236}">
                  <a16:creationId xmlns:a16="http://schemas.microsoft.com/office/drawing/2014/main" id="{985BC012-EED4-416E-8240-A6E1C885DE84}"/>
                </a:ext>
              </a:extLst>
            </p:cNvPr>
            <p:cNvSpPr/>
            <p:nvPr/>
          </p:nvSpPr>
          <p:spPr>
            <a:xfrm>
              <a:off x="606818" y="2038478"/>
              <a:ext cx="10987926" cy="2072602"/>
            </a:xfrm>
            <a:prstGeom prst="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just">
                <a:lnSpc>
                  <a:spcPct val="120000"/>
                </a:lnSpc>
              </a:pPr>
              <a:r>
                <a:rPr lang="en-US" altLang="zh-CN" sz="2000" i="1">
                  <a:solidFill>
                    <a:schemeClr val="tx1"/>
                  </a:solidFill>
                </a:rPr>
                <a:t>    A penalty function 	                      satisfies the following regularities:</a:t>
              </a:r>
            </a:p>
            <a:p>
              <a:pPr algn="just">
                <a:lnSpc>
                  <a:spcPct val="120000"/>
                </a:lnSpc>
              </a:pPr>
              <a:r>
                <a:rPr lang="en-US" altLang="zh-CN" i="1">
                  <a:solidFill>
                    <a:schemeClr val="tx1"/>
                  </a:solidFill>
                </a:rPr>
                <a:t>	(A)         </a:t>
              </a:r>
              <a:r>
                <a:rPr lang="en-US" altLang="zh-CN" sz="2000" i="1">
                  <a:solidFill>
                    <a:schemeClr val="tx1"/>
                  </a:solidFill>
                </a:rPr>
                <a:t>has continuous third-order derivatives.</a:t>
              </a:r>
            </a:p>
            <a:p>
              <a:pPr algn="just">
                <a:lnSpc>
                  <a:spcPct val="120000"/>
                </a:lnSpc>
              </a:pPr>
              <a:r>
                <a:rPr lang="en-US" altLang="zh-CN" sz="2000" i="1">
                  <a:solidFill>
                    <a:schemeClr val="tx1"/>
                  </a:solidFill>
                </a:rPr>
                <a:t>	(B)        is strictly increasing in the sense that </a:t>
              </a:r>
            </a:p>
            <a:p>
              <a:pPr algn="just">
                <a:lnSpc>
                  <a:spcPct val="120000"/>
                </a:lnSpc>
              </a:pPr>
              <a:r>
                <a:rPr lang="en-US" altLang="zh-CN" sz="2000" i="1">
                  <a:solidFill>
                    <a:schemeClr val="tx1"/>
                  </a:solidFill>
                </a:rPr>
                <a:t>	(C)       is strictly convex in the sense that</a:t>
              </a:r>
            </a:p>
            <a:p>
              <a:pPr algn="just">
                <a:lnSpc>
                  <a:spcPct val="120000"/>
                </a:lnSpc>
              </a:pPr>
              <a:r>
                <a:rPr lang="en-US" altLang="zh-CN" sz="2000" i="1">
                  <a:solidFill>
                    <a:schemeClr val="tx1"/>
                  </a:solidFill>
                </a:rPr>
                <a:t>	(D)       has positive third-order derivatives in the sense that</a:t>
              </a:r>
            </a:p>
          </p:txBody>
        </p:sp>
        <p:sp>
          <p:nvSpPr>
            <p:cNvPr id="14" name="矩形 13">
              <a:extLst>
                <a:ext uri="{FF2B5EF4-FFF2-40B4-BE49-F238E27FC236}">
                  <a16:creationId xmlns:a16="http://schemas.microsoft.com/office/drawing/2014/main" id="{03A57806-6BC3-4F8A-8524-BE1A9D42BAE9}"/>
                </a:ext>
              </a:extLst>
            </p:cNvPr>
            <p:cNvSpPr/>
            <p:nvPr/>
          </p:nvSpPr>
          <p:spPr>
            <a:xfrm>
              <a:off x="597582" y="1601913"/>
              <a:ext cx="10987926" cy="51879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400" b="1" i="1"/>
                <a:t>Definition 1  Calibrated Smooth Penalty Function</a:t>
              </a:r>
              <a:endParaRPr lang="zh-CN" altLang="en-US" sz="2400"/>
            </a:p>
          </p:txBody>
        </p:sp>
      </p:grpSp>
      <p:pic>
        <p:nvPicPr>
          <p:cNvPr id="42" name="图片 41" descr="\documentclass{article}&#10;\usepackage{amsmath}&#10;\pagestyle{empty}&#10;\begin{document}&#10;&#10;$\varphi_{\gamma}$&#10;&#10;&#10;\end{document}" title="IguanaTex Bitmap Display">
            <a:extLst>
              <a:ext uri="{FF2B5EF4-FFF2-40B4-BE49-F238E27FC236}">
                <a16:creationId xmlns:a16="http://schemas.microsoft.com/office/drawing/2014/main" id="{5F6ED74D-A883-4656-9FD3-D816FA8CC8BE}"/>
              </a:ext>
            </a:extLst>
          </p:cNvPr>
          <p:cNvPicPr>
            <a:picLocks noChangeAspect="1"/>
          </p:cNvPicPr>
          <p:nvPr>
            <p:custDataLst>
              <p:tags r:id="rId1"/>
            </p:custDataLst>
          </p:nvPr>
        </p:nvPicPr>
        <p:blipFill>
          <a:blip r:embed="rId18">
            <a:extLst>
              <a:ext uri="{28A0092B-C50C-407E-A947-70E740481C1C}">
                <a14:useLocalDpi xmlns:a14="http://schemas.microsoft.com/office/drawing/2010/main" val="0"/>
              </a:ext>
            </a:extLst>
          </a:blip>
          <a:stretch>
            <a:fillRect/>
          </a:stretch>
        </p:blipFill>
        <p:spPr>
          <a:xfrm>
            <a:off x="2030838" y="2600079"/>
            <a:ext cx="304800" cy="228922"/>
          </a:xfrm>
          <a:prstGeom prst="rect">
            <a:avLst/>
          </a:prstGeom>
        </p:spPr>
      </p:pic>
      <p:pic>
        <p:nvPicPr>
          <p:cNvPr id="46" name="图片 45" descr="\documentclass{article}&#10;\usepackage{amsmath}&#10;\pagestyle{empty}&#10;\begin{document}&#10;&#10;$\varphi_{\gamma}^{\prime}(x)&gt;0$.&#10;&#10;&#10;\end{document}" title="IguanaTex Bitmap Display">
            <a:extLst>
              <a:ext uri="{FF2B5EF4-FFF2-40B4-BE49-F238E27FC236}">
                <a16:creationId xmlns:a16="http://schemas.microsoft.com/office/drawing/2014/main" id="{2C73F951-EC25-4F1C-AE1A-0E18ACBF3301}"/>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6314428" y="2922215"/>
            <a:ext cx="1235257" cy="316266"/>
          </a:xfrm>
          <a:prstGeom prst="rect">
            <a:avLst/>
          </a:prstGeom>
        </p:spPr>
      </p:pic>
      <p:pic>
        <p:nvPicPr>
          <p:cNvPr id="48" name="图片 47" descr="\documentclass{article}&#10;\usepackage{amsmath}&#10;\pagestyle{empty}&#10;\begin{document}&#10;&#10;$\varphi_{\gamma}^{\prime \prime}(x)&gt;0$.&#10;&#10;&#10;\end{document}" title="IguanaTex Bitmap Display">
            <a:extLst>
              <a:ext uri="{FF2B5EF4-FFF2-40B4-BE49-F238E27FC236}">
                <a16:creationId xmlns:a16="http://schemas.microsoft.com/office/drawing/2014/main" id="{F75E1DCA-4541-4D6B-B27B-F7AF2B24E24B}"/>
              </a:ext>
            </a:extLst>
          </p:cNvPr>
          <p:cNvPicPr>
            <a:picLocks noChangeAspect="1"/>
          </p:cNvPicPr>
          <p:nvPr>
            <p:custDataLst>
              <p:tags r:id="rId3"/>
            </p:custDataLst>
          </p:nvPr>
        </p:nvPicPr>
        <p:blipFill>
          <a:blip r:embed="rId20">
            <a:extLst>
              <a:ext uri="{28A0092B-C50C-407E-A947-70E740481C1C}">
                <a14:useLocalDpi xmlns:a14="http://schemas.microsoft.com/office/drawing/2010/main" val="0"/>
              </a:ext>
            </a:extLst>
          </a:blip>
          <a:stretch>
            <a:fillRect/>
          </a:stretch>
        </p:blipFill>
        <p:spPr>
          <a:xfrm>
            <a:off x="5917423" y="3335063"/>
            <a:ext cx="1235257" cy="301699"/>
          </a:xfrm>
          <a:prstGeom prst="rect">
            <a:avLst/>
          </a:prstGeom>
        </p:spPr>
      </p:pic>
      <p:pic>
        <p:nvPicPr>
          <p:cNvPr id="50" name="图片 49" descr="\documentclass{article}&#10;\usepackage{amsmath}&#10;\pagestyle{empty}&#10;\begin{document}&#10;&#10;$\varphi_{\gamma}^{\prime \prime \prime}(x)&gt;0.$&#10;&#10;&#10;\end{document}" title="IguanaTex Bitmap Display">
            <a:extLst>
              <a:ext uri="{FF2B5EF4-FFF2-40B4-BE49-F238E27FC236}">
                <a16:creationId xmlns:a16="http://schemas.microsoft.com/office/drawing/2014/main" id="{8E197732-D0F0-4917-83EE-8BCAA519A8F3}"/>
              </a:ext>
            </a:extLst>
          </p:cNvPr>
          <p:cNvPicPr>
            <a:picLocks noChangeAspect="1"/>
          </p:cNvPicPr>
          <p:nvPr>
            <p:custDataLst>
              <p:tags r:id="rId4"/>
            </p:custDataLst>
          </p:nvPr>
        </p:nvPicPr>
        <p:blipFill>
          <a:blip r:embed="rId21">
            <a:extLst>
              <a:ext uri="{28A0092B-C50C-407E-A947-70E740481C1C}">
                <a14:useLocalDpi xmlns:a14="http://schemas.microsoft.com/office/drawing/2010/main" val="0"/>
              </a:ext>
            </a:extLst>
          </a:blip>
          <a:stretch>
            <a:fillRect/>
          </a:stretch>
        </p:blipFill>
        <p:spPr>
          <a:xfrm>
            <a:off x="7757386" y="3685839"/>
            <a:ext cx="1235257" cy="327517"/>
          </a:xfrm>
          <a:prstGeom prst="rect">
            <a:avLst/>
          </a:prstGeom>
        </p:spPr>
      </p:pic>
      <p:pic>
        <p:nvPicPr>
          <p:cNvPr id="6" name="图片 5" descr="\documentclass{article}&#10;\usepackage{amsmath}&#10;\usepackage{amssymb}&#10;\pagestyle{empty}&#10;\begin{document}&#10;&#10;&#10;$$&#10;\varphi_{\gamma}(x): \mathbb{R}_{+} \rightarrow \mathbb{R}&#10;$$&#10;&#10;\end{document}" title="IguanaTex Bitmap Display">
            <a:extLst>
              <a:ext uri="{FF2B5EF4-FFF2-40B4-BE49-F238E27FC236}">
                <a16:creationId xmlns:a16="http://schemas.microsoft.com/office/drawing/2014/main" id="{A516E586-22F3-4B79-AA2E-79AC156E5326}"/>
              </a:ext>
            </a:extLst>
          </p:cNvPr>
          <p:cNvPicPr>
            <a:picLocks noChangeAspect="1"/>
          </p:cNvPicPr>
          <p:nvPr>
            <p:custDataLst>
              <p:tags r:id="rId5"/>
            </p:custDataLst>
          </p:nvPr>
        </p:nvPicPr>
        <p:blipFill>
          <a:blip r:embed="rId22">
            <a:extLst>
              <a:ext uri="{28A0092B-C50C-407E-A947-70E740481C1C}">
                <a14:useLocalDpi xmlns:a14="http://schemas.microsoft.com/office/drawing/2010/main" val="0"/>
              </a:ext>
            </a:extLst>
          </a:blip>
          <a:stretch>
            <a:fillRect/>
          </a:stretch>
        </p:blipFill>
        <p:spPr>
          <a:xfrm>
            <a:off x="2974110" y="2237193"/>
            <a:ext cx="1756952" cy="266667"/>
          </a:xfrm>
          <a:prstGeom prst="rect">
            <a:avLst/>
          </a:prstGeom>
        </p:spPr>
      </p:pic>
      <p:pic>
        <p:nvPicPr>
          <p:cNvPr id="22" name="图片 21" descr="\documentclass{article}&#10;\usepackage{amsmath}&#10;\pagestyle{empty}&#10;\begin{document}&#10;&#10;$\varphi_{\gamma}$&#10;&#10;&#10;\end{document}" title="IguanaTex Bitmap Display">
            <a:extLst>
              <a:ext uri="{FF2B5EF4-FFF2-40B4-BE49-F238E27FC236}">
                <a16:creationId xmlns:a16="http://schemas.microsoft.com/office/drawing/2014/main" id="{A758C96F-0B32-46F6-A0D8-FA7CC30320CB}"/>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2030838" y="2996279"/>
            <a:ext cx="304800" cy="228922"/>
          </a:xfrm>
          <a:prstGeom prst="rect">
            <a:avLst/>
          </a:prstGeom>
        </p:spPr>
      </p:pic>
      <p:pic>
        <p:nvPicPr>
          <p:cNvPr id="23" name="图片 22" descr="\documentclass{article}&#10;\usepackage{amsmath}&#10;\pagestyle{empty}&#10;\begin{document}&#10;&#10;$\varphi_{\gamma}$&#10;&#10;&#10;\end{document}" title="IguanaTex Bitmap Display">
            <a:extLst>
              <a:ext uri="{FF2B5EF4-FFF2-40B4-BE49-F238E27FC236}">
                <a16:creationId xmlns:a16="http://schemas.microsoft.com/office/drawing/2014/main" id="{C98E60D6-3339-4779-A6F0-A208990FFEB3}"/>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2030838" y="3371451"/>
            <a:ext cx="304800" cy="228922"/>
          </a:xfrm>
          <a:prstGeom prst="rect">
            <a:avLst/>
          </a:prstGeom>
        </p:spPr>
      </p:pic>
      <p:pic>
        <p:nvPicPr>
          <p:cNvPr id="27" name="图片 26" descr="\documentclass{article}&#10;\usepackage{amsmath}&#10;\pagestyle{empty}&#10;\begin{document}&#10;&#10;$\varphi_{\gamma}$&#10;&#10;&#10;\end{document}" title="IguanaTex Bitmap Display">
            <a:extLst>
              <a:ext uri="{FF2B5EF4-FFF2-40B4-BE49-F238E27FC236}">
                <a16:creationId xmlns:a16="http://schemas.microsoft.com/office/drawing/2014/main" id="{9056D092-7BA4-4D34-9094-E1A5C006E3FF}"/>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2030838" y="3754604"/>
            <a:ext cx="304800" cy="228922"/>
          </a:xfrm>
          <a:prstGeom prst="rect">
            <a:avLst/>
          </a:prstGeom>
        </p:spPr>
      </p:pic>
      <p:grpSp>
        <p:nvGrpSpPr>
          <p:cNvPr id="28" name="组合 27">
            <a:extLst>
              <a:ext uri="{FF2B5EF4-FFF2-40B4-BE49-F238E27FC236}">
                <a16:creationId xmlns:a16="http://schemas.microsoft.com/office/drawing/2014/main" id="{693D30B9-4CCE-4E0E-AB5F-8359A978FD66}"/>
              </a:ext>
            </a:extLst>
          </p:cNvPr>
          <p:cNvGrpSpPr/>
          <p:nvPr/>
        </p:nvGrpSpPr>
        <p:grpSpPr>
          <a:xfrm>
            <a:off x="597582" y="4532989"/>
            <a:ext cx="10987926" cy="1927379"/>
            <a:chOff x="597582" y="4532989"/>
            <a:chExt cx="10987926" cy="1927379"/>
          </a:xfrm>
        </p:grpSpPr>
        <p:sp>
          <p:nvSpPr>
            <p:cNvPr id="25" name="矩形 24">
              <a:extLst>
                <a:ext uri="{FF2B5EF4-FFF2-40B4-BE49-F238E27FC236}">
                  <a16:creationId xmlns:a16="http://schemas.microsoft.com/office/drawing/2014/main" id="{0B55DBD4-74C7-4973-9EE0-3B47AE9C886F}"/>
                </a:ext>
              </a:extLst>
            </p:cNvPr>
            <p:cNvSpPr/>
            <p:nvPr/>
          </p:nvSpPr>
          <p:spPr>
            <a:xfrm>
              <a:off x="597582" y="4963004"/>
              <a:ext cx="10987926" cy="1497364"/>
            </a:xfrm>
            <a:prstGeom prst="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nSpc>
                  <a:spcPct val="120000"/>
                </a:lnSpc>
              </a:pPr>
              <a:r>
                <a:rPr lang="en-US" altLang="zh-CN" sz="2000" i="1">
                  <a:solidFill>
                    <a:schemeClr val="tx1"/>
                  </a:solidFill>
                </a:rPr>
                <a:t>    A weighting function 	                               , where                     , satisfies the following regularities: </a:t>
              </a:r>
            </a:p>
            <a:p>
              <a:pPr>
                <a:lnSpc>
                  <a:spcPct val="120000"/>
                </a:lnSpc>
              </a:pPr>
              <a:r>
                <a:rPr lang="en-US" altLang="zh-CN" sz="2000" i="1">
                  <a:solidFill>
                    <a:schemeClr val="tx1"/>
                  </a:solidFill>
                </a:rPr>
                <a:t>	(A)        has continuous second-order derivatives.</a:t>
              </a:r>
            </a:p>
            <a:p>
              <a:pPr>
                <a:lnSpc>
                  <a:spcPct val="120000"/>
                </a:lnSpc>
              </a:pPr>
              <a:r>
                <a:rPr lang="en-US" altLang="zh-CN" sz="2000" i="1">
                  <a:solidFill>
                    <a:schemeClr val="tx1"/>
                  </a:solidFill>
                </a:rPr>
                <a:t>	(B)        is strictly increasing in the sense that</a:t>
              </a:r>
            </a:p>
            <a:p>
              <a:pPr>
                <a:lnSpc>
                  <a:spcPct val="120000"/>
                </a:lnSpc>
              </a:pPr>
              <a:r>
                <a:rPr lang="en-US" altLang="zh-CN" sz="2000" i="1">
                  <a:solidFill>
                    <a:schemeClr val="tx1"/>
                  </a:solidFill>
                </a:rPr>
                <a:t>	(C)        is strictly concave in the sense that</a:t>
              </a:r>
              <a:endParaRPr lang="zh-CN" altLang="en-US" sz="2000" i="1">
                <a:solidFill>
                  <a:schemeClr val="tx1"/>
                </a:solidFill>
              </a:endParaRPr>
            </a:p>
          </p:txBody>
        </p:sp>
        <p:sp>
          <p:nvSpPr>
            <p:cNvPr id="26" name="矩形 25">
              <a:extLst>
                <a:ext uri="{FF2B5EF4-FFF2-40B4-BE49-F238E27FC236}">
                  <a16:creationId xmlns:a16="http://schemas.microsoft.com/office/drawing/2014/main" id="{5B9FB840-96DA-4C70-A616-506B278669E3}"/>
                </a:ext>
              </a:extLst>
            </p:cNvPr>
            <p:cNvSpPr/>
            <p:nvPr/>
          </p:nvSpPr>
          <p:spPr>
            <a:xfrm>
              <a:off x="597582" y="4532989"/>
              <a:ext cx="10987926" cy="44610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400" b="1" i="1"/>
                <a:t>Definition 2 Calibrated Weighting Function</a:t>
              </a:r>
              <a:endParaRPr lang="zh-CN" altLang="en-US" sz="2400"/>
            </a:p>
          </p:txBody>
        </p:sp>
        <p:pic>
          <p:nvPicPr>
            <p:cNvPr id="54" name="图片 53" descr="\documentclass{article}&#10;\usepackage{amsmath}&#10;\pagestyle{empty}&#10;\begin{document}&#10;&#10;$\psi_{\gamma}$&#10;&#10;&#10;\end{document}" title="IguanaTex Bitmap Display">
              <a:extLst>
                <a:ext uri="{FF2B5EF4-FFF2-40B4-BE49-F238E27FC236}">
                  <a16:creationId xmlns:a16="http://schemas.microsoft.com/office/drawing/2014/main" id="{4857EE97-6B50-46DB-8D9F-34B2B15A5596}"/>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2040363" y="5412706"/>
              <a:ext cx="295275" cy="278402"/>
            </a:xfrm>
            <a:prstGeom prst="rect">
              <a:avLst/>
            </a:prstGeom>
          </p:spPr>
        </p:pic>
        <p:pic>
          <p:nvPicPr>
            <p:cNvPr id="56" name="图片 55" descr="\documentclass{article}&#10;\usepackage{amsmath}&#10;\pagestyle{empty}&#10;\begin{document}&#10;$\psi_{\gamma}^{\prime}(x)&gt;0$.&#10;&#10;&#10;&#10;&#10;\end{document}" title="IguanaTex Bitmap Display">
              <a:extLst>
                <a:ext uri="{FF2B5EF4-FFF2-40B4-BE49-F238E27FC236}">
                  <a16:creationId xmlns:a16="http://schemas.microsoft.com/office/drawing/2014/main" id="{850DBE88-FE25-4CFF-AB3A-54F09AD8F4ED}"/>
                </a:ext>
              </a:extLst>
            </p:cNvPr>
            <p:cNvPicPr>
              <a:picLocks noChangeAspect="1"/>
            </p:cNvPicPr>
            <p:nvPr>
              <p:custDataLst>
                <p:tags r:id="rId10"/>
              </p:custDataLst>
            </p:nvPr>
          </p:nvPicPr>
          <p:blipFill>
            <a:blip r:embed="rId24">
              <a:extLst>
                <a:ext uri="{28A0092B-C50C-407E-A947-70E740481C1C}">
                  <a14:useLocalDpi xmlns:a14="http://schemas.microsoft.com/office/drawing/2010/main" val="0"/>
                </a:ext>
              </a:extLst>
            </a:blip>
            <a:stretch>
              <a:fillRect/>
            </a:stretch>
          </p:blipFill>
          <p:spPr>
            <a:xfrm>
              <a:off x="6295702" y="5793642"/>
              <a:ext cx="1196373" cy="304677"/>
            </a:xfrm>
            <a:prstGeom prst="rect">
              <a:avLst/>
            </a:prstGeom>
          </p:spPr>
        </p:pic>
        <p:pic>
          <p:nvPicPr>
            <p:cNvPr id="58" name="图片 57" descr="\documentclass{article}&#10;\usepackage{amsmath}&#10;\pagestyle{empty}&#10;\begin{document}&#10;&#10;$\psi_{\gamma}^{\prime \prime}(x)&lt;0 .$&#10;&#10;&#10;&#10;\end{document}" title="IguanaTex Bitmap Display">
              <a:extLst>
                <a:ext uri="{FF2B5EF4-FFF2-40B4-BE49-F238E27FC236}">
                  <a16:creationId xmlns:a16="http://schemas.microsoft.com/office/drawing/2014/main" id="{2E36DA36-E602-4524-BC5D-8783BC90D36A}"/>
                </a:ext>
              </a:extLst>
            </p:cNvPr>
            <p:cNvPicPr>
              <a:picLocks noChangeAspect="1"/>
            </p:cNvPicPr>
            <p:nvPr>
              <p:custDataLst>
                <p:tags r:id="rId11"/>
              </p:custDataLst>
            </p:nvPr>
          </p:nvPicPr>
          <p:blipFill>
            <a:blip r:embed="rId25">
              <a:extLst>
                <a:ext uri="{28A0092B-C50C-407E-A947-70E740481C1C}">
                  <a14:useLocalDpi xmlns:a14="http://schemas.microsoft.com/office/drawing/2010/main" val="0"/>
                </a:ext>
              </a:extLst>
            </a:blip>
            <a:stretch>
              <a:fillRect/>
            </a:stretch>
          </p:blipFill>
          <p:spPr>
            <a:xfrm>
              <a:off x="6053143" y="6120777"/>
              <a:ext cx="1173425" cy="317132"/>
            </a:xfrm>
            <a:prstGeom prst="rect">
              <a:avLst/>
            </a:prstGeom>
          </p:spPr>
        </p:pic>
        <p:pic>
          <p:nvPicPr>
            <p:cNvPr id="16" name="图片 15" descr="\documentclass{article}&#10;\usepackage{amsmath}&#10;\usepackage{amssymb}&#10;\pagestyle{empty}&#10;\begin{document}&#10;&#10;&#10;$$&#10;\psi_{\gamma}(x):[0,1] \rightarrow \text{Rng}$$&#10;&#10;\end{document}" title="IguanaTex Bitmap Display">
              <a:extLst>
                <a:ext uri="{FF2B5EF4-FFF2-40B4-BE49-F238E27FC236}">
                  <a16:creationId xmlns:a16="http://schemas.microsoft.com/office/drawing/2014/main" id="{2D745D90-328B-4D5A-B8DA-09A3D40F26DD}"/>
                </a:ext>
              </a:extLst>
            </p:cNvPr>
            <p:cNvPicPr>
              <a:picLocks noChangeAspect="1"/>
            </p:cNvPicPr>
            <p:nvPr>
              <p:custDataLst>
                <p:tags r:id="rId12"/>
              </p:custDataLst>
            </p:nvPr>
          </p:nvPicPr>
          <p:blipFill>
            <a:blip r:embed="rId26">
              <a:extLst>
                <a:ext uri="{28A0092B-C50C-407E-A947-70E740481C1C}">
                  <a14:useLocalDpi xmlns:a14="http://schemas.microsoft.com/office/drawing/2010/main" val="0"/>
                </a:ext>
              </a:extLst>
            </a:blip>
            <a:stretch>
              <a:fillRect/>
            </a:stretch>
          </p:blipFill>
          <p:spPr>
            <a:xfrm>
              <a:off x="3179850" y="5069738"/>
              <a:ext cx="2189715" cy="266667"/>
            </a:xfrm>
            <a:prstGeom prst="rect">
              <a:avLst/>
            </a:prstGeom>
          </p:spPr>
        </p:pic>
        <p:pic>
          <p:nvPicPr>
            <p:cNvPr id="18" name="图片 17" descr="\documentclass{article}&#10;\usepackage{amsmath}&#10;\pagestyle{empty}&#10;\begin{document}&#10;$$&#10;\operatorname{Rng} \subseteq[0,1]&#10;$$&#10;&#10;&#10;&#10;\end{document}" title="IguanaTex Bitmap Display">
              <a:extLst>
                <a:ext uri="{FF2B5EF4-FFF2-40B4-BE49-F238E27FC236}">
                  <a16:creationId xmlns:a16="http://schemas.microsoft.com/office/drawing/2014/main" id="{39E0B2BC-8F1D-4577-B00C-4BEA7C7DD82B}"/>
                </a:ext>
              </a:extLst>
            </p:cNvPr>
            <p:cNvPicPr>
              <a:picLocks noChangeAspect="1"/>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6190818" y="5082459"/>
              <a:ext cx="1263238" cy="254476"/>
            </a:xfrm>
            <a:prstGeom prst="rect">
              <a:avLst/>
            </a:prstGeom>
          </p:spPr>
        </p:pic>
        <p:pic>
          <p:nvPicPr>
            <p:cNvPr id="36" name="图片 35" descr="\documentclass{article}&#10;\usepackage{amsmath}&#10;\pagestyle{empty}&#10;\begin{document}&#10;&#10;$\psi_{\gamma}$&#10;&#10;&#10;\end{document}" title="IguanaTex Bitmap Display">
              <a:extLst>
                <a:ext uri="{FF2B5EF4-FFF2-40B4-BE49-F238E27FC236}">
                  <a16:creationId xmlns:a16="http://schemas.microsoft.com/office/drawing/2014/main" id="{B2B788E1-62C8-48B7-898B-3FCB5E3A5674}"/>
                </a:ext>
              </a:extLst>
            </p:cNvPr>
            <p:cNvPicPr>
              <a:picLocks noChangeAspect="1"/>
            </p:cNvPicPr>
            <p:nvPr>
              <p:custDataLst>
                <p:tags r:id="rId14"/>
              </p:custDataLst>
            </p:nvPr>
          </p:nvPicPr>
          <p:blipFill>
            <a:blip r:embed="rId23">
              <a:extLst>
                <a:ext uri="{28A0092B-C50C-407E-A947-70E740481C1C}">
                  <a14:useLocalDpi xmlns:a14="http://schemas.microsoft.com/office/drawing/2010/main" val="0"/>
                </a:ext>
              </a:extLst>
            </a:blip>
            <a:stretch>
              <a:fillRect/>
            </a:stretch>
          </p:blipFill>
          <p:spPr>
            <a:xfrm>
              <a:off x="2035600" y="5745401"/>
              <a:ext cx="295275" cy="278402"/>
            </a:xfrm>
            <a:prstGeom prst="rect">
              <a:avLst/>
            </a:prstGeom>
          </p:spPr>
        </p:pic>
        <p:pic>
          <p:nvPicPr>
            <p:cNvPr id="37" name="图片 36" descr="\documentclass{article}&#10;\usepackage{amsmath}&#10;\pagestyle{empty}&#10;\begin{document}&#10;&#10;$\psi_{\gamma}$&#10;&#10;&#10;\end{document}" title="IguanaTex Bitmap Display">
              <a:extLst>
                <a:ext uri="{FF2B5EF4-FFF2-40B4-BE49-F238E27FC236}">
                  <a16:creationId xmlns:a16="http://schemas.microsoft.com/office/drawing/2014/main" id="{754CFE01-AF89-4343-83CC-ED9C6A0A7283}"/>
                </a:ext>
              </a:extLst>
            </p:cNvPr>
            <p:cNvPicPr>
              <a:picLocks noChangeAspect="1"/>
            </p:cNvPicPr>
            <p:nvPr>
              <p:custDataLst>
                <p:tags r:id="rId15"/>
              </p:custDataLst>
            </p:nvPr>
          </p:nvPicPr>
          <p:blipFill>
            <a:blip r:embed="rId23">
              <a:extLst>
                <a:ext uri="{28A0092B-C50C-407E-A947-70E740481C1C}">
                  <a14:useLocalDpi xmlns:a14="http://schemas.microsoft.com/office/drawing/2010/main" val="0"/>
                </a:ext>
              </a:extLst>
            </a:blip>
            <a:stretch>
              <a:fillRect/>
            </a:stretch>
          </p:blipFill>
          <p:spPr>
            <a:xfrm>
              <a:off x="2030838" y="6126027"/>
              <a:ext cx="295275" cy="278402"/>
            </a:xfrm>
            <a:prstGeom prst="rect">
              <a:avLst/>
            </a:prstGeom>
          </p:spPr>
        </p:pic>
      </p:grpSp>
    </p:spTree>
    <p:extLst>
      <p:ext uri="{BB962C8B-B14F-4D97-AF65-F5344CB8AC3E}">
        <p14:creationId xmlns:p14="http://schemas.microsoft.com/office/powerpoint/2010/main" val="264471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7474BF-CEE1-450C-B3B9-122E6F216908}"/>
              </a:ext>
            </a:extLst>
          </p:cNvPr>
          <p:cNvSpPr>
            <a:spLocks noGrp="1"/>
          </p:cNvSpPr>
          <p:nvPr>
            <p:ph type="title"/>
          </p:nvPr>
        </p:nvSpPr>
        <p:spPr/>
        <p:txBody>
          <a:bodyPr/>
          <a:lstStyle/>
          <a:p>
            <a:r>
              <a:rPr lang="en-US" altLang="zh-CN" b="1">
                <a:solidFill>
                  <a:schemeClr val="accent1"/>
                </a:solidFill>
              </a:rPr>
              <a:t>Step 3 </a:t>
            </a:r>
            <a:r>
              <a:rPr lang="en-US" altLang="zh-CN"/>
              <a:t>Dual Correspondence </a:t>
            </a:r>
            <a:endParaRPr lang="zh-CN" altLang="en-US"/>
          </a:p>
        </p:txBody>
      </p:sp>
      <p:grpSp>
        <p:nvGrpSpPr>
          <p:cNvPr id="3" name="组合 2">
            <a:extLst>
              <a:ext uri="{FF2B5EF4-FFF2-40B4-BE49-F238E27FC236}">
                <a16:creationId xmlns:a16="http://schemas.microsoft.com/office/drawing/2014/main" id="{4555F1F6-74EB-434A-9719-BB261E1A6318}"/>
              </a:ext>
            </a:extLst>
          </p:cNvPr>
          <p:cNvGrpSpPr/>
          <p:nvPr/>
        </p:nvGrpSpPr>
        <p:grpSpPr>
          <a:xfrm>
            <a:off x="597580" y="1740256"/>
            <a:ext cx="11123365" cy="3297149"/>
            <a:chOff x="597580" y="1740256"/>
            <a:chExt cx="11123365" cy="3297149"/>
          </a:xfrm>
        </p:grpSpPr>
        <p:sp>
          <p:nvSpPr>
            <p:cNvPr id="12" name="矩形 11">
              <a:extLst>
                <a:ext uri="{FF2B5EF4-FFF2-40B4-BE49-F238E27FC236}">
                  <a16:creationId xmlns:a16="http://schemas.microsoft.com/office/drawing/2014/main" id="{03903876-A230-426D-8194-5A1A6C35B8C1}"/>
                </a:ext>
              </a:extLst>
            </p:cNvPr>
            <p:cNvSpPr/>
            <p:nvPr/>
          </p:nvSpPr>
          <p:spPr>
            <a:xfrm>
              <a:off x="597580" y="2193678"/>
              <a:ext cx="10987926" cy="2843727"/>
            </a:xfrm>
            <a:prstGeom prst="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sp>
          <p:nvSpPr>
            <p:cNvPr id="13" name="矩形 12">
              <a:extLst>
                <a:ext uri="{FF2B5EF4-FFF2-40B4-BE49-F238E27FC236}">
                  <a16:creationId xmlns:a16="http://schemas.microsoft.com/office/drawing/2014/main" id="{CA197E06-E06E-48BF-AF47-F45A0CFC478D}"/>
                </a:ext>
              </a:extLst>
            </p:cNvPr>
            <p:cNvSpPr/>
            <p:nvPr/>
          </p:nvSpPr>
          <p:spPr>
            <a:xfrm>
              <a:off x="597582" y="1740256"/>
              <a:ext cx="10987926" cy="612050"/>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400" b="1" i="1"/>
                <a:t>Proposition 1 </a:t>
              </a:r>
              <a:endParaRPr lang="zh-CN" altLang="en-US" sz="2400"/>
            </a:p>
          </p:txBody>
        </p:sp>
        <p:pic>
          <p:nvPicPr>
            <p:cNvPr id="11" name="图片 10" descr="\documentclass{article}&#10;\usepackage{amsmath}&#10;\pagestyle{empty}&#10;\begin{document}&#10;&#10;$$&#10;\psi_{\gamma}(t)=\underset{v \in[0,1]}{\operatorname{argmax}} \ \ v \cdot t-\varphi_{\gamma}(v)&#10;$$&#10;&#10;&#10;&#10;\end{document}" title="IguanaTex Bitmap Display">
              <a:extLst>
                <a:ext uri="{FF2B5EF4-FFF2-40B4-BE49-F238E27FC236}">
                  <a16:creationId xmlns:a16="http://schemas.microsoft.com/office/drawing/2014/main" id="{7852AAA0-9B1D-4CCB-8FCC-AD37165309EA}"/>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306338" y="3005003"/>
              <a:ext cx="3218286" cy="430935"/>
            </a:xfrm>
            <a:prstGeom prst="rect">
              <a:avLst/>
            </a:prstGeom>
          </p:spPr>
        </p:pic>
        <p:sp>
          <p:nvSpPr>
            <p:cNvPr id="30" name="文本框 29">
              <a:extLst>
                <a:ext uri="{FF2B5EF4-FFF2-40B4-BE49-F238E27FC236}">
                  <a16:creationId xmlns:a16="http://schemas.microsoft.com/office/drawing/2014/main" id="{DD325AE4-F396-49B9-BE2D-AEFEA1E01AE5}"/>
                </a:ext>
              </a:extLst>
            </p:cNvPr>
            <p:cNvSpPr txBox="1"/>
            <p:nvPr/>
          </p:nvSpPr>
          <p:spPr>
            <a:xfrm>
              <a:off x="838200" y="2396614"/>
              <a:ext cx="10882745" cy="400110"/>
            </a:xfrm>
            <a:prstGeom prst="rect">
              <a:avLst/>
            </a:prstGeom>
            <a:noFill/>
          </p:spPr>
          <p:txBody>
            <a:bodyPr wrap="square" rtlCol="0">
              <a:spAutoFit/>
            </a:bodyPr>
            <a:lstStyle/>
            <a:p>
              <a:r>
                <a:rPr lang="en-US" altLang="zh-CN" sz="2000" i="1"/>
                <a:t>Given a strictly convex function       , and define             as  </a:t>
              </a:r>
              <a:endParaRPr lang="zh-CN" altLang="en-US" sz="2000" i="1"/>
            </a:p>
          </p:txBody>
        </p:sp>
        <p:pic>
          <p:nvPicPr>
            <p:cNvPr id="7" name="图片 6" descr="\documentclass{article}&#10;\usepackage{amsmath}&#10;\pagestyle{empty}&#10;\begin{document}&#10;&#10;$$&#10;\varphi_{\gamma}&#10;$$&#10;&#10;&#10;\end{document}" title="IguanaTex Bitmap Display">
              <a:extLst>
                <a:ext uri="{FF2B5EF4-FFF2-40B4-BE49-F238E27FC236}">
                  <a16:creationId xmlns:a16="http://schemas.microsoft.com/office/drawing/2014/main" id="{D7B00136-690F-4E70-8264-1EFADCB52813}"/>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306338" y="2550408"/>
              <a:ext cx="262095" cy="187429"/>
            </a:xfrm>
            <a:prstGeom prst="rect">
              <a:avLst/>
            </a:prstGeom>
          </p:spPr>
        </p:pic>
        <p:pic>
          <p:nvPicPr>
            <p:cNvPr id="4" name="图片 3" descr="\documentclass{article}&#10;\usepackage{amsmath}&#10;\pagestyle{empty}&#10;\begin{document}&#10;&#10;$\psi_{\gamma}(t)$&#10;&#10;&#10;\end{document}" title="IguanaTex Bitmap Display">
              <a:extLst>
                <a:ext uri="{FF2B5EF4-FFF2-40B4-BE49-F238E27FC236}">
                  <a16:creationId xmlns:a16="http://schemas.microsoft.com/office/drawing/2014/main" id="{766400EB-0A87-4107-B2A0-8B737C2F238F}"/>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907807" y="2472138"/>
              <a:ext cx="551619" cy="266667"/>
            </a:xfrm>
            <a:prstGeom prst="rect">
              <a:avLst/>
            </a:prstGeom>
          </p:spPr>
        </p:pic>
        <p:sp>
          <p:nvSpPr>
            <p:cNvPr id="35" name="文本框 34">
              <a:extLst>
                <a:ext uri="{FF2B5EF4-FFF2-40B4-BE49-F238E27FC236}">
                  <a16:creationId xmlns:a16="http://schemas.microsoft.com/office/drawing/2014/main" id="{A9856A5D-8EFB-441C-AF00-C9830B92E65B}"/>
                </a:ext>
              </a:extLst>
            </p:cNvPr>
            <p:cNvSpPr txBox="1"/>
            <p:nvPr/>
          </p:nvSpPr>
          <p:spPr>
            <a:xfrm>
              <a:off x="851106" y="3435444"/>
              <a:ext cx="10224655" cy="1091646"/>
            </a:xfrm>
            <a:prstGeom prst="rect">
              <a:avLst/>
            </a:prstGeom>
            <a:noFill/>
          </p:spPr>
          <p:txBody>
            <a:bodyPr wrap="square" rtlCol="0">
              <a:spAutoFit/>
            </a:bodyPr>
            <a:lstStyle/>
            <a:p>
              <a:pPr algn="just">
                <a:lnSpc>
                  <a:spcPct val="110000"/>
                </a:lnSpc>
              </a:pPr>
              <a:r>
                <a:rPr lang="en-US" altLang="zh-CN" sz="2000" i="1"/>
                <a:t>Then we can draw the following conclusions:</a:t>
              </a:r>
            </a:p>
            <a:p>
              <a:pPr algn="just">
                <a:lnSpc>
                  <a:spcPct val="110000"/>
                </a:lnSpc>
              </a:pPr>
              <a:r>
                <a:rPr lang="en-US" altLang="zh-CN" sz="2000" i="1"/>
                <a:t>	(a) If       is a calibrated smooth penalty function, we have  </a:t>
              </a:r>
            </a:p>
            <a:p>
              <a:pPr algn="just">
                <a:lnSpc>
                  <a:spcPct val="110000"/>
                </a:lnSpc>
              </a:pPr>
              <a:r>
                <a:rPr lang="en-US" altLang="zh-CN" sz="2000" i="1"/>
                <a:t>	(b) If       is a calibrated weighting function such that                  , we have </a:t>
              </a:r>
              <a:endParaRPr lang="zh-CN" altLang="en-US" sz="2000" i="1"/>
            </a:p>
          </p:txBody>
        </p:sp>
        <p:pic>
          <p:nvPicPr>
            <p:cNvPr id="20" name="图片 19" descr="\documentclass{article}&#10;\usepackage{amsmath}&#10;\pagestyle{empty}&#10;\begin{document}&#10;$\psi_{\gamma}(t)=\varphi_{\gamma}^{\prime-1}(t)$.&#10;&#10;&#10;&#10;\end{document}" title="IguanaTex Bitmap Display">
              <a:extLst>
                <a:ext uri="{FF2B5EF4-FFF2-40B4-BE49-F238E27FC236}">
                  <a16:creationId xmlns:a16="http://schemas.microsoft.com/office/drawing/2014/main" id="{1490CD8D-571F-4DE6-B093-69BD2C74C4B5}"/>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841488" y="3842962"/>
              <a:ext cx="1747809" cy="309333"/>
            </a:xfrm>
            <a:prstGeom prst="rect">
              <a:avLst/>
            </a:prstGeom>
          </p:spPr>
        </p:pic>
        <p:pic>
          <p:nvPicPr>
            <p:cNvPr id="10" name="图片 9" descr="\documentclass{article}&#10;\usepackage{amsmath}&#10;\pagestyle{empty}&#10;\begin{document}&#10;&#10;$$&#10;\varphi_{\gamma}&#10;$$&#10;&#10;&#10;\end{document}" title="IguanaTex Bitmap Display">
              <a:extLst>
                <a:ext uri="{FF2B5EF4-FFF2-40B4-BE49-F238E27FC236}">
                  <a16:creationId xmlns:a16="http://schemas.microsoft.com/office/drawing/2014/main" id="{90676407-3CD8-4CAF-83AC-A97A71AFF0F0}"/>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2481423" y="3905153"/>
              <a:ext cx="262095" cy="187429"/>
            </a:xfrm>
            <a:prstGeom prst="rect">
              <a:avLst/>
            </a:prstGeom>
          </p:spPr>
        </p:pic>
        <p:pic>
          <p:nvPicPr>
            <p:cNvPr id="15" name="图片 14" descr="\documentclass{article}&#10;\usepackage{amsmath}&#10;\pagestyle{empty}&#10;\begin{document}&#10;&#10;$$&#10;\psi_{\gamma}&#10;$$&#10;&#10;&#10;\end{document}" title="IguanaTex Bitmap Display">
              <a:extLst>
                <a:ext uri="{FF2B5EF4-FFF2-40B4-BE49-F238E27FC236}">
                  <a16:creationId xmlns:a16="http://schemas.microsoft.com/office/drawing/2014/main" id="{CA92DF1C-DC51-417F-9851-C77268B7F7BC}"/>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2472458" y="4224382"/>
              <a:ext cx="266667" cy="251429"/>
            </a:xfrm>
            <a:prstGeom prst="rect">
              <a:avLst/>
            </a:prstGeom>
          </p:spPr>
        </p:pic>
        <p:pic>
          <p:nvPicPr>
            <p:cNvPr id="18" name="图片 17" descr="\documentclass{article}&#10;\usepackage{amsmath}&#10;\pagestyle{empty}&#10;\begin{document}&#10;&#10;$$&#10;v = \psi_{\gamma}(t)&#10;$$&#10;&#10;&#10;\end{document}" title="IguanaTex Bitmap Display">
              <a:extLst>
                <a:ext uri="{FF2B5EF4-FFF2-40B4-BE49-F238E27FC236}">
                  <a16:creationId xmlns:a16="http://schemas.microsoft.com/office/drawing/2014/main" id="{DCBD0238-CB74-4752-9EDE-227F6CDA3AC1}"/>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7331012" y="4206359"/>
              <a:ext cx="1020952" cy="266667"/>
            </a:xfrm>
            <a:prstGeom prst="rect">
              <a:avLst/>
            </a:prstGeom>
          </p:spPr>
        </p:pic>
        <p:pic>
          <p:nvPicPr>
            <p:cNvPr id="22" name="图片 21" descr="\documentclass{article}&#10;\usepackage{amsmath}&#10;\pagestyle{empty}&#10;\begin{document}&#10;&#10;$\varphi_{\gamma}(v)=\int \psi_{\gamma}^{-1}(v) d v+$ const.&#10;&#10;&#10;\end{document}" title="IguanaTex Bitmap Display">
              <a:extLst>
                <a:ext uri="{FF2B5EF4-FFF2-40B4-BE49-F238E27FC236}">
                  <a16:creationId xmlns:a16="http://schemas.microsoft.com/office/drawing/2014/main" id="{F8EB929F-E992-43BA-94DC-6243495576AC}"/>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4570950" y="4595728"/>
              <a:ext cx="3104000" cy="309333"/>
            </a:xfrm>
            <a:prstGeom prst="rect">
              <a:avLst/>
            </a:prstGeom>
          </p:spPr>
        </p:pic>
      </p:grpSp>
      <p:sp>
        <p:nvSpPr>
          <p:cNvPr id="33" name="矩形: 圆角 32">
            <a:extLst>
              <a:ext uri="{FF2B5EF4-FFF2-40B4-BE49-F238E27FC236}">
                <a16:creationId xmlns:a16="http://schemas.microsoft.com/office/drawing/2014/main" id="{F470A3E8-952D-4647-97E1-CD4AB50B6304}"/>
              </a:ext>
            </a:extLst>
          </p:cNvPr>
          <p:cNvSpPr/>
          <p:nvPr/>
        </p:nvSpPr>
        <p:spPr>
          <a:xfrm>
            <a:off x="1596800" y="5672300"/>
            <a:ext cx="9045260" cy="784910"/>
          </a:xfrm>
          <a:prstGeom prst="roundRect">
            <a:avLst>
              <a:gd name="adj" fmla="val 1342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a:solidFill>
                  <a:schemeClr val="tx1"/>
                </a:solidFill>
              </a:rPr>
              <a:t>	This provides </a:t>
            </a:r>
            <a:r>
              <a:rPr lang="en-US" altLang="zh-CN" sz="2400">
                <a:solidFill>
                  <a:schemeClr val="accent2">
                    <a:lumMod val="75000"/>
                  </a:schemeClr>
                </a:solidFill>
              </a:rPr>
              <a:t>a simple way </a:t>
            </a:r>
            <a:r>
              <a:rPr lang="en-US" altLang="zh-CN" sz="2400">
                <a:solidFill>
                  <a:schemeClr val="tx1"/>
                </a:solidFill>
              </a:rPr>
              <a:t>to establish a surrogate optimization problem of TPAUC</a:t>
            </a:r>
            <a:endParaRPr lang="zh-CN" altLang="en-US" sz="2400">
              <a:solidFill>
                <a:schemeClr val="tx1"/>
              </a:solidFill>
            </a:endParaRPr>
          </a:p>
        </p:txBody>
      </p:sp>
      <p:sp>
        <p:nvSpPr>
          <p:cNvPr id="21" name="iconfont-1187-868118">
            <a:extLst>
              <a:ext uri="{FF2B5EF4-FFF2-40B4-BE49-F238E27FC236}">
                <a16:creationId xmlns:a16="http://schemas.microsoft.com/office/drawing/2014/main" id="{29F710FE-1A45-43AA-AE8C-ECD3FF1A0B6F}"/>
              </a:ext>
            </a:extLst>
          </p:cNvPr>
          <p:cNvSpPr/>
          <p:nvPr/>
        </p:nvSpPr>
        <p:spPr>
          <a:xfrm>
            <a:off x="1855387" y="5835833"/>
            <a:ext cx="418378" cy="457843"/>
          </a:xfrm>
          <a:custGeom>
            <a:avLst/>
            <a:gdLst>
              <a:gd name="T0" fmla="*/ 10712 w 11708"/>
              <a:gd name="T1" fmla="*/ 21 h 12613"/>
              <a:gd name="T2" fmla="*/ 10456 w 11708"/>
              <a:gd name="T3" fmla="*/ 20 h 12613"/>
              <a:gd name="T4" fmla="*/ 10325 w 11708"/>
              <a:gd name="T5" fmla="*/ 47 h 12613"/>
              <a:gd name="T6" fmla="*/ 9395 w 11708"/>
              <a:gd name="T7" fmla="*/ 1216 h 12613"/>
              <a:gd name="T8" fmla="*/ 8433 w 11708"/>
              <a:gd name="T9" fmla="*/ 976 h 12613"/>
              <a:gd name="T10" fmla="*/ 7046 w 11708"/>
              <a:gd name="T11" fmla="*/ 1083 h 12613"/>
              <a:gd name="T12" fmla="*/ 4358 w 11708"/>
              <a:gd name="T13" fmla="*/ 2553 h 12613"/>
              <a:gd name="T14" fmla="*/ 3333 w 11708"/>
              <a:gd name="T15" fmla="*/ 3342 h 12613"/>
              <a:gd name="T16" fmla="*/ 1854 w 11708"/>
              <a:gd name="T17" fmla="*/ 3755 h 12613"/>
              <a:gd name="T18" fmla="*/ 728 w 11708"/>
              <a:gd name="T19" fmla="*/ 4023 h 12613"/>
              <a:gd name="T20" fmla="*/ 53 w 11708"/>
              <a:gd name="T21" fmla="*/ 4850 h 12613"/>
              <a:gd name="T22" fmla="*/ 32 w 11708"/>
              <a:gd name="T23" fmla="*/ 4916 h 12613"/>
              <a:gd name="T24" fmla="*/ 14 w 11708"/>
              <a:gd name="T25" fmla="*/ 4929 h 12613"/>
              <a:gd name="T26" fmla="*/ 0 w 11708"/>
              <a:gd name="T27" fmla="*/ 5056 h 12613"/>
              <a:gd name="T28" fmla="*/ 0 w 11708"/>
              <a:gd name="T29" fmla="*/ 5084 h 12613"/>
              <a:gd name="T30" fmla="*/ 0 w 11708"/>
              <a:gd name="T31" fmla="*/ 5282 h 12613"/>
              <a:gd name="T32" fmla="*/ 0 w 11708"/>
              <a:gd name="T33" fmla="*/ 5311 h 12613"/>
              <a:gd name="T34" fmla="*/ 15 w 11708"/>
              <a:gd name="T35" fmla="*/ 5466 h 12613"/>
              <a:gd name="T36" fmla="*/ 32 w 11708"/>
              <a:gd name="T37" fmla="*/ 5479 h 12613"/>
              <a:gd name="T38" fmla="*/ 320 w 11708"/>
              <a:gd name="T39" fmla="*/ 6494 h 12613"/>
              <a:gd name="T40" fmla="*/ 1657 w 11708"/>
              <a:gd name="T41" fmla="*/ 8578 h 12613"/>
              <a:gd name="T42" fmla="*/ 4450 w 11708"/>
              <a:gd name="T43" fmla="*/ 10985 h 12613"/>
              <a:gd name="T44" fmla="*/ 6401 w 11708"/>
              <a:gd name="T45" fmla="*/ 11632 h 12613"/>
              <a:gd name="T46" fmla="*/ 7491 w 11708"/>
              <a:gd name="T47" fmla="*/ 11224 h 12613"/>
              <a:gd name="T48" fmla="*/ 7750 w 11708"/>
              <a:gd name="T49" fmla="*/ 10617 h 12613"/>
              <a:gd name="T50" fmla="*/ 8144 w 11708"/>
              <a:gd name="T51" fmla="*/ 9057 h 12613"/>
              <a:gd name="T52" fmla="*/ 8945 w 11708"/>
              <a:gd name="T53" fmla="*/ 7679 h 12613"/>
              <a:gd name="T54" fmla="*/ 10341 w 11708"/>
              <a:gd name="T55" fmla="*/ 5606 h 12613"/>
              <a:gd name="T56" fmla="*/ 10610 w 11708"/>
              <a:gd name="T57" fmla="*/ 2746 h 12613"/>
              <a:gd name="T58" fmla="*/ 10473 w 11708"/>
              <a:gd name="T59" fmla="*/ 2318 h 12613"/>
              <a:gd name="T60" fmla="*/ 11658 w 11708"/>
              <a:gd name="T61" fmla="*/ 1351 h 12613"/>
              <a:gd name="T62" fmla="*/ 11683 w 11708"/>
              <a:gd name="T63" fmla="*/ 1246 h 12613"/>
              <a:gd name="T64" fmla="*/ 11683 w 11708"/>
              <a:gd name="T65" fmla="*/ 1001 h 12613"/>
              <a:gd name="T66" fmla="*/ 10712 w 11708"/>
              <a:gd name="T67" fmla="*/ 21 h 12613"/>
              <a:gd name="T68" fmla="*/ 8713 w 11708"/>
              <a:gd name="T69" fmla="*/ 2115 h 12613"/>
              <a:gd name="T70" fmla="*/ 6525 w 11708"/>
              <a:gd name="T71" fmla="*/ 3424 h 12613"/>
              <a:gd name="T72" fmla="*/ 4830 w 11708"/>
              <a:gd name="T73" fmla="*/ 5301 h 12613"/>
              <a:gd name="T74" fmla="*/ 2957 w 11708"/>
              <a:gd name="T75" fmla="*/ 6660 h 12613"/>
              <a:gd name="T76" fmla="*/ 2478 w 11708"/>
              <a:gd name="T77" fmla="*/ 6777 h 12613"/>
              <a:gd name="T78" fmla="*/ 2124 w 11708"/>
              <a:gd name="T79" fmla="*/ 6695 h 12613"/>
              <a:gd name="T80" fmla="*/ 1497 w 11708"/>
              <a:gd name="T81" fmla="*/ 5850 h 12613"/>
              <a:gd name="T82" fmla="*/ 1467 w 11708"/>
              <a:gd name="T83" fmla="*/ 5684 h 12613"/>
              <a:gd name="T84" fmla="*/ 1554 w 11708"/>
              <a:gd name="T85" fmla="*/ 5585 h 12613"/>
              <a:gd name="T86" fmla="*/ 3506 w 11708"/>
              <a:gd name="T87" fmla="*/ 5044 h 12613"/>
              <a:gd name="T88" fmla="*/ 5285 w 11708"/>
              <a:gd name="T89" fmla="*/ 3681 h 12613"/>
              <a:gd name="T90" fmla="*/ 6672 w 11708"/>
              <a:gd name="T91" fmla="*/ 2456 h 12613"/>
              <a:gd name="T92" fmla="*/ 8576 w 11708"/>
              <a:gd name="T93" fmla="*/ 2025 h 12613"/>
              <a:gd name="T94" fmla="*/ 8712 w 11708"/>
              <a:gd name="T95" fmla="*/ 2060 h 12613"/>
              <a:gd name="T96" fmla="*/ 8713 w 11708"/>
              <a:gd name="T97" fmla="*/ 2115 h 12613"/>
              <a:gd name="T98" fmla="*/ 10542 w 11708"/>
              <a:gd name="T99" fmla="*/ 1734 h 12613"/>
              <a:gd name="T100" fmla="*/ 9969 w 11708"/>
              <a:gd name="T101" fmla="*/ 1170 h 12613"/>
              <a:gd name="T102" fmla="*/ 10533 w 11708"/>
              <a:gd name="T103" fmla="*/ 598 h 12613"/>
              <a:gd name="T104" fmla="*/ 11105 w 11708"/>
              <a:gd name="T105" fmla="*/ 1161 h 12613"/>
              <a:gd name="T106" fmla="*/ 10542 w 11708"/>
              <a:gd name="T107" fmla="*/ 1734 h 12613"/>
              <a:gd name="T108" fmla="*/ 4679 w 11708"/>
              <a:gd name="T109" fmla="*/ 11663 h 12613"/>
              <a:gd name="T110" fmla="*/ 3078 w 11708"/>
              <a:gd name="T111" fmla="*/ 10636 h 12613"/>
              <a:gd name="T112" fmla="*/ 2902 w 11708"/>
              <a:gd name="T113" fmla="*/ 10642 h 12613"/>
              <a:gd name="T114" fmla="*/ 2568 w 11708"/>
              <a:gd name="T115" fmla="*/ 11810 h 12613"/>
              <a:gd name="T116" fmla="*/ 3422 w 11708"/>
              <a:gd name="T117" fmla="*/ 12610 h 12613"/>
              <a:gd name="T118" fmla="*/ 3848 w 11708"/>
              <a:gd name="T119" fmla="*/ 12613 h 12613"/>
              <a:gd name="T120" fmla="*/ 4739 w 11708"/>
              <a:gd name="T121" fmla="*/ 11817 h 12613"/>
              <a:gd name="T122" fmla="*/ 4679 w 11708"/>
              <a:gd name="T123" fmla="*/ 11663 h 12613"/>
              <a:gd name="T124" fmla="*/ 4679 w 11708"/>
              <a:gd name="T125" fmla="*/ 11663 h 1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08" h="12613">
                <a:moveTo>
                  <a:pt x="10712" y="21"/>
                </a:moveTo>
                <a:cubicBezTo>
                  <a:pt x="10627" y="18"/>
                  <a:pt x="10542" y="19"/>
                  <a:pt x="10456" y="20"/>
                </a:cubicBezTo>
                <a:cubicBezTo>
                  <a:pt x="10427" y="66"/>
                  <a:pt x="10358" y="9"/>
                  <a:pt x="10325" y="47"/>
                </a:cubicBezTo>
                <a:cubicBezTo>
                  <a:pt x="9728" y="203"/>
                  <a:pt x="9429" y="599"/>
                  <a:pt x="9395" y="1216"/>
                </a:cubicBezTo>
                <a:cubicBezTo>
                  <a:pt x="9078" y="1094"/>
                  <a:pt x="8763" y="1010"/>
                  <a:pt x="8433" y="976"/>
                </a:cubicBezTo>
                <a:cubicBezTo>
                  <a:pt x="7963" y="927"/>
                  <a:pt x="7502" y="974"/>
                  <a:pt x="7046" y="1083"/>
                </a:cubicBezTo>
                <a:cubicBezTo>
                  <a:pt x="6018" y="1331"/>
                  <a:pt x="5143" y="1861"/>
                  <a:pt x="4358" y="2553"/>
                </a:cubicBezTo>
                <a:cubicBezTo>
                  <a:pt x="4034" y="2839"/>
                  <a:pt x="3739" y="3160"/>
                  <a:pt x="3333" y="3342"/>
                </a:cubicBezTo>
                <a:cubicBezTo>
                  <a:pt x="2859" y="3553"/>
                  <a:pt x="2356" y="3651"/>
                  <a:pt x="1854" y="3755"/>
                </a:cubicBezTo>
                <a:cubicBezTo>
                  <a:pt x="1476" y="3833"/>
                  <a:pt x="1095" y="3895"/>
                  <a:pt x="728" y="4023"/>
                </a:cubicBezTo>
                <a:cubicBezTo>
                  <a:pt x="331" y="4162"/>
                  <a:pt x="116" y="4442"/>
                  <a:pt x="53" y="4850"/>
                </a:cubicBezTo>
                <a:cubicBezTo>
                  <a:pt x="50" y="4873"/>
                  <a:pt x="39" y="4894"/>
                  <a:pt x="32" y="4916"/>
                </a:cubicBezTo>
                <a:cubicBezTo>
                  <a:pt x="26" y="4925"/>
                  <a:pt x="20" y="4930"/>
                  <a:pt x="14" y="4929"/>
                </a:cubicBezTo>
                <a:cubicBezTo>
                  <a:pt x="9" y="4971"/>
                  <a:pt x="26" y="5016"/>
                  <a:pt x="0" y="5056"/>
                </a:cubicBezTo>
                <a:lnTo>
                  <a:pt x="0" y="5084"/>
                </a:lnTo>
                <a:cubicBezTo>
                  <a:pt x="22" y="5150"/>
                  <a:pt x="22" y="5216"/>
                  <a:pt x="0" y="5282"/>
                </a:cubicBezTo>
                <a:lnTo>
                  <a:pt x="0" y="5311"/>
                </a:lnTo>
                <a:cubicBezTo>
                  <a:pt x="28" y="5360"/>
                  <a:pt x="8" y="5415"/>
                  <a:pt x="15" y="5466"/>
                </a:cubicBezTo>
                <a:cubicBezTo>
                  <a:pt x="20" y="5466"/>
                  <a:pt x="26" y="5470"/>
                  <a:pt x="32" y="5479"/>
                </a:cubicBezTo>
                <a:cubicBezTo>
                  <a:pt x="100" y="5825"/>
                  <a:pt x="182" y="6167"/>
                  <a:pt x="320" y="6494"/>
                </a:cubicBezTo>
                <a:cubicBezTo>
                  <a:pt x="644" y="7267"/>
                  <a:pt x="1112" y="7948"/>
                  <a:pt x="1657" y="8578"/>
                </a:cubicBezTo>
                <a:cubicBezTo>
                  <a:pt x="2469" y="9518"/>
                  <a:pt x="3370" y="10357"/>
                  <a:pt x="4450" y="10985"/>
                </a:cubicBezTo>
                <a:cubicBezTo>
                  <a:pt x="5053" y="11336"/>
                  <a:pt x="5689" y="11607"/>
                  <a:pt x="6401" y="11632"/>
                </a:cubicBezTo>
                <a:cubicBezTo>
                  <a:pt x="6815" y="11647"/>
                  <a:pt x="7216" y="11591"/>
                  <a:pt x="7491" y="11224"/>
                </a:cubicBezTo>
                <a:cubicBezTo>
                  <a:pt x="7625" y="11045"/>
                  <a:pt x="7691" y="10831"/>
                  <a:pt x="7750" y="10617"/>
                </a:cubicBezTo>
                <a:cubicBezTo>
                  <a:pt x="7892" y="10100"/>
                  <a:pt x="7986" y="9571"/>
                  <a:pt x="8144" y="9057"/>
                </a:cubicBezTo>
                <a:cubicBezTo>
                  <a:pt x="8305" y="8535"/>
                  <a:pt x="8558" y="8071"/>
                  <a:pt x="8945" y="7679"/>
                </a:cubicBezTo>
                <a:cubicBezTo>
                  <a:pt x="9538" y="7075"/>
                  <a:pt x="10019" y="6392"/>
                  <a:pt x="10341" y="5606"/>
                </a:cubicBezTo>
                <a:cubicBezTo>
                  <a:pt x="10720" y="4681"/>
                  <a:pt x="10862" y="3731"/>
                  <a:pt x="10610" y="2746"/>
                </a:cubicBezTo>
                <a:cubicBezTo>
                  <a:pt x="10573" y="2601"/>
                  <a:pt x="10519" y="2460"/>
                  <a:pt x="10473" y="2318"/>
                </a:cubicBezTo>
                <a:cubicBezTo>
                  <a:pt x="11208" y="2202"/>
                  <a:pt x="11536" y="1935"/>
                  <a:pt x="11658" y="1351"/>
                </a:cubicBezTo>
                <a:cubicBezTo>
                  <a:pt x="11687" y="1326"/>
                  <a:pt x="11649" y="1269"/>
                  <a:pt x="11683" y="1246"/>
                </a:cubicBezTo>
                <a:lnTo>
                  <a:pt x="11683" y="1001"/>
                </a:lnTo>
                <a:cubicBezTo>
                  <a:pt x="11708" y="530"/>
                  <a:pt x="11169" y="0"/>
                  <a:pt x="10712" y="21"/>
                </a:cubicBezTo>
                <a:close/>
                <a:moveTo>
                  <a:pt x="8713" y="2115"/>
                </a:moveTo>
                <a:cubicBezTo>
                  <a:pt x="7823" y="2284"/>
                  <a:pt x="7160" y="2834"/>
                  <a:pt x="6525" y="3424"/>
                </a:cubicBezTo>
                <a:cubicBezTo>
                  <a:pt x="5905" y="3999"/>
                  <a:pt x="5362" y="4646"/>
                  <a:pt x="4830" y="5301"/>
                </a:cubicBezTo>
                <a:cubicBezTo>
                  <a:pt x="4327" y="5921"/>
                  <a:pt x="3724" y="6405"/>
                  <a:pt x="2957" y="6660"/>
                </a:cubicBezTo>
                <a:cubicBezTo>
                  <a:pt x="2802" y="6712"/>
                  <a:pt x="2638" y="6740"/>
                  <a:pt x="2478" y="6777"/>
                </a:cubicBezTo>
                <a:cubicBezTo>
                  <a:pt x="2347" y="6807"/>
                  <a:pt x="2235" y="6776"/>
                  <a:pt x="2124" y="6695"/>
                </a:cubicBezTo>
                <a:cubicBezTo>
                  <a:pt x="1826" y="6477"/>
                  <a:pt x="1597" y="6212"/>
                  <a:pt x="1497" y="5850"/>
                </a:cubicBezTo>
                <a:cubicBezTo>
                  <a:pt x="1482" y="5796"/>
                  <a:pt x="1476" y="5739"/>
                  <a:pt x="1467" y="5684"/>
                </a:cubicBezTo>
                <a:cubicBezTo>
                  <a:pt x="1456" y="5615"/>
                  <a:pt x="1473" y="5584"/>
                  <a:pt x="1554" y="5585"/>
                </a:cubicBezTo>
                <a:cubicBezTo>
                  <a:pt x="2257" y="5596"/>
                  <a:pt x="2897" y="5370"/>
                  <a:pt x="3506" y="5044"/>
                </a:cubicBezTo>
                <a:cubicBezTo>
                  <a:pt x="4172" y="4686"/>
                  <a:pt x="4738" y="4197"/>
                  <a:pt x="5285" y="3681"/>
                </a:cubicBezTo>
                <a:cubicBezTo>
                  <a:pt x="5733" y="3257"/>
                  <a:pt x="6159" y="2807"/>
                  <a:pt x="6672" y="2456"/>
                </a:cubicBezTo>
                <a:cubicBezTo>
                  <a:pt x="7250" y="2059"/>
                  <a:pt x="7882" y="1903"/>
                  <a:pt x="8576" y="2025"/>
                </a:cubicBezTo>
                <a:cubicBezTo>
                  <a:pt x="8622" y="2033"/>
                  <a:pt x="8667" y="2048"/>
                  <a:pt x="8712" y="2060"/>
                </a:cubicBezTo>
                <a:cubicBezTo>
                  <a:pt x="8730" y="2078"/>
                  <a:pt x="8729" y="2096"/>
                  <a:pt x="8713" y="2115"/>
                </a:cubicBezTo>
                <a:close/>
                <a:moveTo>
                  <a:pt x="10542" y="1734"/>
                </a:moveTo>
                <a:cubicBezTo>
                  <a:pt x="10236" y="1738"/>
                  <a:pt x="9974" y="1480"/>
                  <a:pt x="9969" y="1170"/>
                </a:cubicBezTo>
                <a:cubicBezTo>
                  <a:pt x="9965" y="863"/>
                  <a:pt x="10223" y="602"/>
                  <a:pt x="10533" y="598"/>
                </a:cubicBezTo>
                <a:cubicBezTo>
                  <a:pt x="10843" y="595"/>
                  <a:pt x="11101" y="849"/>
                  <a:pt x="11105" y="1161"/>
                </a:cubicBezTo>
                <a:cubicBezTo>
                  <a:pt x="11109" y="1469"/>
                  <a:pt x="10852" y="1730"/>
                  <a:pt x="10542" y="1734"/>
                </a:cubicBezTo>
                <a:close/>
                <a:moveTo>
                  <a:pt x="4679" y="11663"/>
                </a:moveTo>
                <a:cubicBezTo>
                  <a:pt x="4101" y="11390"/>
                  <a:pt x="3575" y="11034"/>
                  <a:pt x="3078" y="10636"/>
                </a:cubicBezTo>
                <a:cubicBezTo>
                  <a:pt x="3007" y="10579"/>
                  <a:pt x="2963" y="10583"/>
                  <a:pt x="2902" y="10642"/>
                </a:cubicBezTo>
                <a:cubicBezTo>
                  <a:pt x="2563" y="10967"/>
                  <a:pt x="2436" y="11355"/>
                  <a:pt x="2568" y="11810"/>
                </a:cubicBezTo>
                <a:cubicBezTo>
                  <a:pt x="2693" y="12243"/>
                  <a:pt x="2998" y="12493"/>
                  <a:pt x="3422" y="12610"/>
                </a:cubicBezTo>
                <a:cubicBezTo>
                  <a:pt x="3564" y="12611"/>
                  <a:pt x="3706" y="12612"/>
                  <a:pt x="3848" y="12613"/>
                </a:cubicBezTo>
                <a:cubicBezTo>
                  <a:pt x="4294" y="12515"/>
                  <a:pt x="4594" y="12254"/>
                  <a:pt x="4739" y="11817"/>
                </a:cubicBezTo>
                <a:cubicBezTo>
                  <a:pt x="4763" y="11744"/>
                  <a:pt x="4760" y="11701"/>
                  <a:pt x="4679" y="11663"/>
                </a:cubicBezTo>
                <a:close/>
                <a:moveTo>
                  <a:pt x="4679" y="11663"/>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51031C5B-48E7-4A41-95C4-246F91C90434}"/>
              </a:ext>
            </a:extLst>
          </p:cNvPr>
          <p:cNvSpPr/>
          <p:nvPr/>
        </p:nvSpPr>
        <p:spPr>
          <a:xfrm>
            <a:off x="7841489" y="3761296"/>
            <a:ext cx="1679584" cy="445064"/>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0060FBA-E2C1-4478-ACD4-73CAE3D0263F}"/>
              </a:ext>
            </a:extLst>
          </p:cNvPr>
          <p:cNvSpPr/>
          <p:nvPr/>
        </p:nvSpPr>
        <p:spPr>
          <a:xfrm>
            <a:off x="4552134" y="4555436"/>
            <a:ext cx="3206125" cy="425076"/>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9D84D07-47AE-412A-B81D-F7E5F3F2FB1A}"/>
              </a:ext>
            </a:extLst>
          </p:cNvPr>
          <p:cNvSpPr/>
          <p:nvPr/>
        </p:nvSpPr>
        <p:spPr>
          <a:xfrm>
            <a:off x="9808018" y="3814638"/>
            <a:ext cx="2045087" cy="5000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penalty to weight</a:t>
            </a:r>
          </a:p>
        </p:txBody>
      </p:sp>
      <p:sp>
        <p:nvSpPr>
          <p:cNvPr id="23" name="矩形 22">
            <a:extLst>
              <a:ext uri="{FF2B5EF4-FFF2-40B4-BE49-F238E27FC236}">
                <a16:creationId xmlns:a16="http://schemas.microsoft.com/office/drawing/2014/main" id="{C8A7C054-26CC-4D30-A8EF-2918BFECBC10}"/>
              </a:ext>
            </a:extLst>
          </p:cNvPr>
          <p:cNvSpPr/>
          <p:nvPr/>
        </p:nvSpPr>
        <p:spPr>
          <a:xfrm>
            <a:off x="7937305" y="4740331"/>
            <a:ext cx="2192215" cy="5000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weight to penalty</a:t>
            </a:r>
          </a:p>
        </p:txBody>
      </p:sp>
    </p:spTree>
    <p:custDataLst>
      <p:tags r:id="rId1"/>
    </p:custDataLst>
    <p:extLst>
      <p:ext uri="{BB962C8B-B14F-4D97-AF65-F5344CB8AC3E}">
        <p14:creationId xmlns:p14="http://schemas.microsoft.com/office/powerpoint/2010/main" val="298670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1" grpId="0" animBg="1"/>
      <p:bldP spid="5" grpId="0" animBg="1"/>
      <p:bldP spid="19" grpId="0" animBg="1"/>
      <p:bldP spid="6"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9659FFC1-951D-41F8-9EC7-7815C25D3BA8}"/>
              </a:ext>
            </a:extLst>
          </p:cNvPr>
          <p:cNvSpPr/>
          <p:nvPr/>
        </p:nvSpPr>
        <p:spPr>
          <a:xfrm>
            <a:off x="7825698" y="4099668"/>
            <a:ext cx="3374836" cy="68784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1A3997C-4457-4EFC-B608-36AB8AE7AFDA}"/>
              </a:ext>
            </a:extLst>
          </p:cNvPr>
          <p:cNvSpPr/>
          <p:nvPr/>
        </p:nvSpPr>
        <p:spPr>
          <a:xfrm>
            <a:off x="6147537" y="2629152"/>
            <a:ext cx="404261" cy="363359"/>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solidFill>
                <a:schemeClr val="tx1"/>
              </a:solidFill>
            </a:endParaRPr>
          </a:p>
        </p:txBody>
      </p:sp>
      <p:sp>
        <p:nvSpPr>
          <p:cNvPr id="22" name="矩形 21">
            <a:extLst>
              <a:ext uri="{FF2B5EF4-FFF2-40B4-BE49-F238E27FC236}">
                <a16:creationId xmlns:a16="http://schemas.microsoft.com/office/drawing/2014/main" id="{EE324846-92A4-47E1-9FA4-35C54C2820BB}"/>
              </a:ext>
            </a:extLst>
          </p:cNvPr>
          <p:cNvSpPr/>
          <p:nvPr/>
        </p:nvSpPr>
        <p:spPr>
          <a:xfrm>
            <a:off x="3012707" y="2629625"/>
            <a:ext cx="404261" cy="363359"/>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solidFill>
                <a:schemeClr val="tx1"/>
              </a:solidFill>
            </a:endParaRPr>
          </a:p>
        </p:txBody>
      </p:sp>
      <p:sp>
        <p:nvSpPr>
          <p:cNvPr id="2" name="标题 1">
            <a:extLst>
              <a:ext uri="{FF2B5EF4-FFF2-40B4-BE49-F238E27FC236}">
                <a16:creationId xmlns:a16="http://schemas.microsoft.com/office/drawing/2014/main" id="{ACBFC28D-DE7F-4C30-957E-EFAA40D184BD}"/>
              </a:ext>
            </a:extLst>
          </p:cNvPr>
          <p:cNvSpPr>
            <a:spLocks noGrp="1"/>
          </p:cNvSpPr>
          <p:nvPr>
            <p:ph type="title"/>
          </p:nvPr>
        </p:nvSpPr>
        <p:spPr/>
        <p:txBody>
          <a:bodyPr/>
          <a:lstStyle/>
          <a:p>
            <a:r>
              <a:rPr lang="en-US" altLang="zh-CN" b="1">
                <a:solidFill>
                  <a:schemeClr val="accent1"/>
                </a:solidFill>
              </a:rPr>
              <a:t>Step 3 </a:t>
            </a:r>
            <a:r>
              <a:rPr lang="en-US" altLang="zh-CN"/>
              <a:t>Dual Correspondence </a:t>
            </a:r>
            <a:endParaRPr lang="zh-CN" altLang="en-US"/>
          </a:p>
        </p:txBody>
      </p:sp>
      <p:sp>
        <p:nvSpPr>
          <p:cNvPr id="3" name="内容占位符 2">
            <a:extLst>
              <a:ext uri="{FF2B5EF4-FFF2-40B4-BE49-F238E27FC236}">
                <a16:creationId xmlns:a16="http://schemas.microsoft.com/office/drawing/2014/main" id="{64CD8A87-BC2F-4B09-9E57-44ED462642D0}"/>
              </a:ext>
            </a:extLst>
          </p:cNvPr>
          <p:cNvSpPr>
            <a:spLocks noGrp="1"/>
          </p:cNvSpPr>
          <p:nvPr>
            <p:ph idx="1"/>
          </p:nvPr>
        </p:nvSpPr>
        <p:spPr>
          <a:xfrm>
            <a:off x="838200" y="1825625"/>
            <a:ext cx="10515600" cy="498505"/>
          </a:xfrm>
        </p:spPr>
        <p:txBody>
          <a:bodyPr/>
          <a:lstStyle/>
          <a:p>
            <a:r>
              <a:rPr lang="en-US" altLang="zh-CN" sz="2400"/>
              <a:t>Given the penalty functions       ,</a:t>
            </a:r>
          </a:p>
        </p:txBody>
      </p:sp>
      <p:pic>
        <p:nvPicPr>
          <p:cNvPr id="8" name="图片 7" descr="\documentclass{article}&#10;\usepackage{amsmath}&#10;\pagestyle{empty}&#10;\begin{document}&#10;&#10;$$&#10;\varphi_{\gamma}&#10;$$&#10;&#10;&#10;\end{document}" title="IguanaTex Bitmap Display">
            <a:extLst>
              <a:ext uri="{FF2B5EF4-FFF2-40B4-BE49-F238E27FC236}">
                <a16:creationId xmlns:a16="http://schemas.microsoft.com/office/drawing/2014/main" id="{7BF17DD4-ECD4-4F9D-A2B3-981790615A5E}"/>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5048600" y="1951319"/>
            <a:ext cx="314514" cy="224914"/>
          </a:xfrm>
          <a:prstGeom prst="rect">
            <a:avLst/>
          </a:prstGeom>
        </p:spPr>
      </p:pic>
      <p:sp>
        <p:nvSpPr>
          <p:cNvPr id="6" name="矩形 5">
            <a:extLst>
              <a:ext uri="{FF2B5EF4-FFF2-40B4-BE49-F238E27FC236}">
                <a16:creationId xmlns:a16="http://schemas.microsoft.com/office/drawing/2014/main" id="{30FE8391-433B-4608-9C47-94911C61074B}"/>
              </a:ext>
            </a:extLst>
          </p:cNvPr>
          <p:cNvSpPr/>
          <p:nvPr/>
        </p:nvSpPr>
        <p:spPr>
          <a:xfrm>
            <a:off x="2075543" y="2433932"/>
            <a:ext cx="8123534" cy="687844"/>
          </a:xfrm>
          <a:prstGeom prst="rect">
            <a:avLst/>
          </a:prstGeom>
          <a:noFill/>
          <a:ln w="28575">
            <a:solidFill>
              <a:srgbClr val="F7C9A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13" name="图片 12" descr="\documentclass{article}&#10;\usepackage{amsmath}&#10;\pagestyle{empty}&#10;\begin{document}&#10;&#10;$$&#10;v_{i}^{+}=\psi_{\gamma}\left(1-f_{\boldsymbol{\theta}}\left(\boldsymbol{x}_{i}^{+}\right)\right), v_{j}^{-}=\psi_{\gamma}\left(f_{\boldsymbol{\theta}}\left(\boldsymbol{x}_{j}^{-}\right)\right), v_{i}^{+}, v_{j}^{-} \in[0,1]&#10;$$&#10;&#10;&#10;&#10;\end{document}" title="IguanaTex Bitmap Display">
            <a:extLst>
              <a:ext uri="{FF2B5EF4-FFF2-40B4-BE49-F238E27FC236}">
                <a16:creationId xmlns:a16="http://schemas.microsoft.com/office/drawing/2014/main" id="{A8CCB48D-C984-47B6-9F84-8F0EF10AF1FD}"/>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275763" y="2603498"/>
            <a:ext cx="7658057" cy="389486"/>
          </a:xfrm>
          <a:prstGeom prst="rect">
            <a:avLst/>
          </a:prstGeom>
        </p:spPr>
      </p:pic>
      <p:grpSp>
        <p:nvGrpSpPr>
          <p:cNvPr id="29" name="组合 28">
            <a:extLst>
              <a:ext uri="{FF2B5EF4-FFF2-40B4-BE49-F238E27FC236}">
                <a16:creationId xmlns:a16="http://schemas.microsoft.com/office/drawing/2014/main" id="{90CEC6DA-DF0D-4BCA-839C-CF6A72FBBA54}"/>
              </a:ext>
            </a:extLst>
          </p:cNvPr>
          <p:cNvGrpSpPr/>
          <p:nvPr/>
        </p:nvGrpSpPr>
        <p:grpSpPr>
          <a:xfrm>
            <a:off x="1467275" y="4979437"/>
            <a:ext cx="9764784" cy="1016802"/>
            <a:chOff x="1467275" y="4979437"/>
            <a:chExt cx="9764784" cy="1016802"/>
          </a:xfrm>
        </p:grpSpPr>
        <p:pic>
          <p:nvPicPr>
            <p:cNvPr id="11" name="图片 10" descr="\documentclass{article}&#10;\usepackage{amsmath}&#10;\pagestyle{empty}&#10;\begin{document}&#10;&#10;&#10;$$&#10;\begin{aligned}&#10;\hat{\mathcal{R}}_{\psi}^{\ell}\left(\mathcal{S}, f_{\boldsymbol{\theta}}\right)=&amp; \frac{1}{n_{+} n_{-}} \sum_{i=1}^{n_{+}} \sum_{j=1}^{n_{-}} \psi_{\gamma}\left(1-f_{\boldsymbol{\theta}}\left(\boldsymbol{x}_{i}^{+}\right)\right)\psi_{\gamma}\left(f_{\boldsymbol{\theta}}\left(\boldsymbol{x}_{j}^{-}\right)\right) \cdot \ell\left(f_{\boldsymbol{\theta}}, \boldsymbol{x}_{i}^{+}, \boldsymbol{x}_{j}^{-}\right)&#10;\end{aligned}&#10;$$&#10;&#10;\end{document}" title="IguanaTex Bitmap Display">
              <a:extLst>
                <a:ext uri="{FF2B5EF4-FFF2-40B4-BE49-F238E27FC236}">
                  <a16:creationId xmlns:a16="http://schemas.microsoft.com/office/drawing/2014/main" id="{B7B29877-117E-4AAA-9C6F-1ABA43B176FF}"/>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557895" y="5092925"/>
              <a:ext cx="9583543" cy="903314"/>
            </a:xfrm>
            <a:prstGeom prst="rect">
              <a:avLst/>
            </a:prstGeom>
          </p:spPr>
        </p:pic>
        <p:sp>
          <p:nvSpPr>
            <p:cNvPr id="16" name="矩形 15">
              <a:extLst>
                <a:ext uri="{FF2B5EF4-FFF2-40B4-BE49-F238E27FC236}">
                  <a16:creationId xmlns:a16="http://schemas.microsoft.com/office/drawing/2014/main" id="{3B196374-C433-4BE2-8F8B-DADAA1C9CF32}"/>
                </a:ext>
              </a:extLst>
            </p:cNvPr>
            <p:cNvSpPr/>
            <p:nvPr/>
          </p:nvSpPr>
          <p:spPr>
            <a:xfrm>
              <a:off x="1467275" y="4979437"/>
              <a:ext cx="9764784" cy="1016802"/>
            </a:xfrm>
            <a:prstGeom prst="rect">
              <a:avLst/>
            </a:prstGeom>
            <a:noFill/>
            <a:ln w="28575">
              <a:solidFill>
                <a:srgbClr val="C5E0B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24" name="组合 23">
            <a:extLst>
              <a:ext uri="{FF2B5EF4-FFF2-40B4-BE49-F238E27FC236}">
                <a16:creationId xmlns:a16="http://schemas.microsoft.com/office/drawing/2014/main" id="{833BDEF1-AF9D-400C-9CBA-DFA8A34EA1A6}"/>
              </a:ext>
            </a:extLst>
          </p:cNvPr>
          <p:cNvGrpSpPr/>
          <p:nvPr/>
        </p:nvGrpSpPr>
        <p:grpSpPr>
          <a:xfrm>
            <a:off x="5810775" y="3483514"/>
            <a:ext cx="3702341" cy="394635"/>
            <a:chOff x="6096000" y="3291342"/>
            <a:chExt cx="3702341" cy="394635"/>
          </a:xfrm>
        </p:grpSpPr>
        <p:sp>
          <p:nvSpPr>
            <p:cNvPr id="18" name="矩形 17">
              <a:extLst>
                <a:ext uri="{FF2B5EF4-FFF2-40B4-BE49-F238E27FC236}">
                  <a16:creationId xmlns:a16="http://schemas.microsoft.com/office/drawing/2014/main" id="{4C775A67-DE04-41BF-9302-BEB63CF40B78}"/>
                </a:ext>
              </a:extLst>
            </p:cNvPr>
            <p:cNvSpPr/>
            <p:nvPr/>
          </p:nvSpPr>
          <p:spPr>
            <a:xfrm>
              <a:off x="6096000" y="3291342"/>
              <a:ext cx="3702341" cy="394635"/>
            </a:xfrm>
            <a:prstGeom prst="rect">
              <a:avLst/>
            </a:prstGeom>
            <a:solidFill>
              <a:srgbClr val="D1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i="1">
                  <a:solidFill>
                    <a:schemeClr val="tx1"/>
                  </a:solidFill>
                </a:rPr>
                <a:t>If       has a closed-form expression</a:t>
              </a:r>
              <a:endParaRPr lang="zh-CN" altLang="en-US" sz="2000" i="1">
                <a:solidFill>
                  <a:schemeClr val="tx1"/>
                </a:solidFill>
              </a:endParaRPr>
            </a:p>
          </p:txBody>
        </p:sp>
        <p:pic>
          <p:nvPicPr>
            <p:cNvPr id="20" name="图片 19" descr="\documentclass{article}&#10;\usepackage{amsmath}&#10;\pagestyle{empty}&#10;\begin{document}&#10;&#10;&#10;$$&#10;\psi_{\gamma}&#10;$$&#10;&#10;\end{document}" title="IguanaTex Bitmap Display">
              <a:extLst>
                <a:ext uri="{FF2B5EF4-FFF2-40B4-BE49-F238E27FC236}">
                  <a16:creationId xmlns:a16="http://schemas.microsoft.com/office/drawing/2014/main" id="{8AAFDB0A-733C-429D-BD18-258F886826BC}"/>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18464" y="3373049"/>
              <a:ext cx="266667" cy="251429"/>
            </a:xfrm>
            <a:prstGeom prst="rect">
              <a:avLst/>
            </a:prstGeom>
          </p:spPr>
        </p:pic>
      </p:grpSp>
      <p:sp>
        <p:nvSpPr>
          <p:cNvPr id="25" name="curved-up-arrow_20901">
            <a:extLst>
              <a:ext uri="{FF2B5EF4-FFF2-40B4-BE49-F238E27FC236}">
                <a16:creationId xmlns:a16="http://schemas.microsoft.com/office/drawing/2014/main" id="{851BFED8-DE5C-431D-854B-E39DAFA67702}"/>
              </a:ext>
            </a:extLst>
          </p:cNvPr>
          <p:cNvSpPr>
            <a:spLocks noChangeAspect="1"/>
          </p:cNvSpPr>
          <p:nvPr/>
        </p:nvSpPr>
        <p:spPr bwMode="auto">
          <a:xfrm rot="7815357">
            <a:off x="5266276" y="3013048"/>
            <a:ext cx="414380" cy="720491"/>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D1D1FF"/>
          </a:solidFill>
          <a:ln>
            <a:noFill/>
          </a:ln>
        </p:spPr>
        <p:txBody>
          <a:bodyPr/>
          <a:lstStyle/>
          <a:p>
            <a:pPr>
              <a:lnSpc>
                <a:spcPct val="120000"/>
              </a:lnSpc>
            </a:pPr>
            <a:endParaRPr lang="zh-CN" altLang="en-US"/>
          </a:p>
        </p:txBody>
      </p:sp>
      <p:sp>
        <p:nvSpPr>
          <p:cNvPr id="26" name="curved-up-arrow_20901 1 1">
            <a:extLst>
              <a:ext uri="{FF2B5EF4-FFF2-40B4-BE49-F238E27FC236}">
                <a16:creationId xmlns:a16="http://schemas.microsoft.com/office/drawing/2014/main" id="{C3AF0B78-60A0-4305-B779-88D8019DC842}"/>
              </a:ext>
            </a:extLst>
          </p:cNvPr>
          <p:cNvSpPr>
            <a:spLocks noChangeAspect="1"/>
          </p:cNvSpPr>
          <p:nvPr/>
        </p:nvSpPr>
        <p:spPr bwMode="auto">
          <a:xfrm rot="2112529" flipV="1">
            <a:off x="7243874" y="3926450"/>
            <a:ext cx="450246" cy="708643"/>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lumMod val="40000"/>
              <a:lumOff val="60000"/>
            </a:schemeClr>
          </a:solidFill>
          <a:ln>
            <a:noFill/>
          </a:ln>
        </p:spPr>
        <p:txBody>
          <a:bodyPr/>
          <a:lstStyle/>
          <a:p>
            <a:pPr>
              <a:lnSpc>
                <a:spcPct val="120000"/>
              </a:lnSpc>
            </a:pPr>
            <a:endParaRPr lang="zh-CN" altLang="en-US"/>
          </a:p>
        </p:txBody>
      </p:sp>
      <p:sp>
        <p:nvSpPr>
          <p:cNvPr id="27" name="文本框 26">
            <a:extLst>
              <a:ext uri="{FF2B5EF4-FFF2-40B4-BE49-F238E27FC236}">
                <a16:creationId xmlns:a16="http://schemas.microsoft.com/office/drawing/2014/main" id="{A6343BEB-7621-485D-AFF8-4FE107BEA07E}"/>
              </a:ext>
            </a:extLst>
          </p:cNvPr>
          <p:cNvSpPr txBox="1"/>
          <p:nvPr/>
        </p:nvSpPr>
        <p:spPr>
          <a:xfrm>
            <a:off x="7661946" y="4089647"/>
            <a:ext cx="3702340" cy="707886"/>
          </a:xfrm>
          <a:prstGeom prst="rect">
            <a:avLst/>
          </a:prstGeom>
          <a:noFill/>
        </p:spPr>
        <p:txBody>
          <a:bodyPr wrap="square" rtlCol="0">
            <a:spAutoFit/>
          </a:bodyPr>
          <a:lstStyle/>
          <a:p>
            <a:pPr algn="ctr"/>
            <a:r>
              <a:rPr lang="en-US" altLang="zh-CN" sz="2000"/>
              <a:t>Cancel </a:t>
            </a:r>
            <a:r>
              <a:rPr lang="en-US" altLang="zh-CN" sz="2000">
                <a:solidFill>
                  <a:schemeClr val="accent2">
                    <a:lumMod val="75000"/>
                  </a:schemeClr>
                </a:solidFill>
              </a:rPr>
              <a:t>the inner optimization </a:t>
            </a:r>
            <a:r>
              <a:rPr lang="en-US" altLang="zh-CN" sz="2000"/>
              <a:t>problem</a:t>
            </a:r>
            <a:endParaRPr lang="zh-CN" altLang="en-US" sz="2000"/>
          </a:p>
        </p:txBody>
      </p:sp>
      <p:sp>
        <p:nvSpPr>
          <p:cNvPr id="31" name="内容占位符 2">
            <a:extLst>
              <a:ext uri="{FF2B5EF4-FFF2-40B4-BE49-F238E27FC236}">
                <a16:creationId xmlns:a16="http://schemas.microsoft.com/office/drawing/2014/main" id="{EA2825BD-2FF5-48B2-B79A-D1B6C451723E}"/>
              </a:ext>
            </a:extLst>
          </p:cNvPr>
          <p:cNvSpPr txBox="1">
            <a:spLocks/>
          </p:cNvSpPr>
          <p:nvPr/>
        </p:nvSpPr>
        <p:spPr>
          <a:xfrm>
            <a:off x="990600" y="4366989"/>
            <a:ext cx="10515600" cy="498505"/>
          </a:xfrm>
          <a:prstGeom prst="rect">
            <a:avLst/>
          </a:prstGeom>
        </p:spPr>
        <p:txBody>
          <a:bodyPr vert="horz" lIns="91440" tIns="45720" rIns="91440" bIns="45720" rtlCol="0">
            <a:normAutofit/>
          </a:bodyPr>
          <a:lst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a:t>Weighted empirical risk:</a:t>
            </a:r>
            <a:endParaRPr lang="en-US" altLang="zh-CN"/>
          </a:p>
        </p:txBody>
      </p:sp>
    </p:spTree>
    <p:extLst>
      <p:ext uri="{BB962C8B-B14F-4D97-AF65-F5344CB8AC3E}">
        <p14:creationId xmlns:p14="http://schemas.microsoft.com/office/powerpoint/2010/main" val="347063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3" grpId="0" animBg="1"/>
      <p:bldP spid="22" grpId="0" animBg="1"/>
      <p:bldP spid="3" grpId="0" build="p"/>
      <p:bldP spid="6" grpId="0" animBg="1"/>
      <p:bldP spid="25" grpId="0" animBg="1"/>
      <p:bldP spid="26" grpId="0" animBg="1"/>
      <p:bldP spid="27"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79E5A0A-0886-4D65-B9D9-8219B53414EA}"/>
              </a:ext>
            </a:extLst>
          </p:cNvPr>
          <p:cNvGrpSpPr/>
          <p:nvPr/>
        </p:nvGrpSpPr>
        <p:grpSpPr>
          <a:xfrm>
            <a:off x="664257" y="1900672"/>
            <a:ext cx="6049059" cy="1818474"/>
            <a:chOff x="664257" y="4357548"/>
            <a:chExt cx="10987926" cy="2332048"/>
          </a:xfrm>
        </p:grpSpPr>
        <p:sp>
          <p:nvSpPr>
            <p:cNvPr id="10" name="矩形 9">
              <a:extLst>
                <a:ext uri="{FF2B5EF4-FFF2-40B4-BE49-F238E27FC236}">
                  <a16:creationId xmlns:a16="http://schemas.microsoft.com/office/drawing/2014/main" id="{F3574842-6F9D-461D-9864-6CFBD55140B4}"/>
                </a:ext>
              </a:extLst>
            </p:cNvPr>
            <p:cNvSpPr/>
            <p:nvPr/>
          </p:nvSpPr>
          <p:spPr>
            <a:xfrm>
              <a:off x="664257" y="4957533"/>
              <a:ext cx="10987926" cy="1732063"/>
            </a:xfrm>
            <a:prstGeom prst="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sp>
          <p:nvSpPr>
            <p:cNvPr id="12" name="矩形 11">
              <a:extLst>
                <a:ext uri="{FF2B5EF4-FFF2-40B4-BE49-F238E27FC236}">
                  <a16:creationId xmlns:a16="http://schemas.microsoft.com/office/drawing/2014/main" id="{D81EF0AE-2D52-4476-8BEB-5EEBE90F1B44}"/>
                </a:ext>
              </a:extLst>
            </p:cNvPr>
            <p:cNvSpPr/>
            <p:nvPr/>
          </p:nvSpPr>
          <p:spPr>
            <a:xfrm>
              <a:off x="664257" y="4357548"/>
              <a:ext cx="10987926" cy="666178"/>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400" b="1" i="1"/>
                <a:t>Example 1 (Polynomial Surrogate Model). </a:t>
              </a:r>
              <a:endParaRPr lang="zh-CN" altLang="en-US" sz="2400"/>
            </a:p>
          </p:txBody>
        </p:sp>
      </p:grpSp>
      <p:sp>
        <p:nvSpPr>
          <p:cNvPr id="2" name="标题 1">
            <a:extLst>
              <a:ext uri="{FF2B5EF4-FFF2-40B4-BE49-F238E27FC236}">
                <a16:creationId xmlns:a16="http://schemas.microsoft.com/office/drawing/2014/main" id="{482C0109-0C5D-4709-92CB-5F42D47605F4}"/>
              </a:ext>
            </a:extLst>
          </p:cNvPr>
          <p:cNvSpPr>
            <a:spLocks noGrp="1"/>
          </p:cNvSpPr>
          <p:nvPr>
            <p:ph type="title"/>
          </p:nvPr>
        </p:nvSpPr>
        <p:spPr/>
        <p:txBody>
          <a:bodyPr/>
          <a:lstStyle/>
          <a:p>
            <a:r>
              <a:rPr lang="en-US" altLang="zh-CN"/>
              <a:t>Instantiations of the Generic Framework</a:t>
            </a:r>
            <a:endParaRPr lang="zh-CN" altLang="en-US"/>
          </a:p>
        </p:txBody>
      </p:sp>
      <p:pic>
        <p:nvPicPr>
          <p:cNvPr id="4" name="图片 3" descr="\documentclass{article}&#10;\usepackage{amsmath}&#10;\usepackage{amssymb}&#10;\pagestyle{empty}&#10;\begin{document}&#10;&#10;$$&#10;\varphi_{\gamma}^{\text {poly }}(t)=\frac{1}{\gamma} \cdot t^{\gamma}, \psi_{\gamma}^{\text {poly }}(t)=t^{\frac{1}{\gamma-1}}, \gamma&gt;2&#10;$$&#10;&#10;\end{document}" title="IguanaTex Bitmap Display">
            <a:extLst>
              <a:ext uri="{FF2B5EF4-FFF2-40B4-BE49-F238E27FC236}">
                <a16:creationId xmlns:a16="http://schemas.microsoft.com/office/drawing/2014/main" id="{0EE679B4-FAB6-45AF-84F7-B80FCBA158A2}"/>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093195" y="2792771"/>
            <a:ext cx="5308343" cy="682057"/>
          </a:xfrm>
          <a:prstGeom prst="rect">
            <a:avLst/>
          </a:prstGeom>
        </p:spPr>
      </p:pic>
      <p:grpSp>
        <p:nvGrpSpPr>
          <p:cNvPr id="22" name="组合 21">
            <a:extLst>
              <a:ext uri="{FF2B5EF4-FFF2-40B4-BE49-F238E27FC236}">
                <a16:creationId xmlns:a16="http://schemas.microsoft.com/office/drawing/2014/main" id="{77BBE0A4-1109-437E-A569-DF86CB0C4ECA}"/>
              </a:ext>
            </a:extLst>
          </p:cNvPr>
          <p:cNvGrpSpPr/>
          <p:nvPr/>
        </p:nvGrpSpPr>
        <p:grpSpPr>
          <a:xfrm>
            <a:off x="664256" y="4187000"/>
            <a:ext cx="6049059" cy="2167200"/>
            <a:chOff x="664257" y="4357548"/>
            <a:chExt cx="10987926" cy="2653430"/>
          </a:xfrm>
        </p:grpSpPr>
        <p:sp>
          <p:nvSpPr>
            <p:cNvPr id="23" name="矩形 22">
              <a:extLst>
                <a:ext uri="{FF2B5EF4-FFF2-40B4-BE49-F238E27FC236}">
                  <a16:creationId xmlns:a16="http://schemas.microsoft.com/office/drawing/2014/main" id="{B6CE6293-9F25-4CE6-80BE-76C9062E4066}"/>
                </a:ext>
              </a:extLst>
            </p:cNvPr>
            <p:cNvSpPr/>
            <p:nvPr/>
          </p:nvSpPr>
          <p:spPr>
            <a:xfrm>
              <a:off x="664257" y="4957533"/>
              <a:ext cx="10987926" cy="2053445"/>
            </a:xfrm>
            <a:prstGeom prst="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sp>
          <p:nvSpPr>
            <p:cNvPr id="24" name="矩形 23">
              <a:extLst>
                <a:ext uri="{FF2B5EF4-FFF2-40B4-BE49-F238E27FC236}">
                  <a16:creationId xmlns:a16="http://schemas.microsoft.com/office/drawing/2014/main" id="{6C37A0FA-39C3-454B-9661-E0271B079E3E}"/>
                </a:ext>
              </a:extLst>
            </p:cNvPr>
            <p:cNvSpPr/>
            <p:nvPr/>
          </p:nvSpPr>
          <p:spPr>
            <a:xfrm>
              <a:off x="664257" y="4357548"/>
              <a:ext cx="10987926" cy="666178"/>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400" b="1" i="1"/>
                <a:t>Example 2 (Exponential Surrogate Model).</a:t>
              </a:r>
              <a:endParaRPr lang="zh-CN" altLang="en-US" sz="2400"/>
            </a:p>
          </p:txBody>
        </p:sp>
      </p:grpSp>
      <p:pic>
        <p:nvPicPr>
          <p:cNvPr id="13" name="图片 12" descr="\documentclass{article}&#10;\usepackage{amsmath}&#10;\usepackage{amssymb}&#10;\pagestyle{empty}&#10;\begin{document}&#10;&#10;$$\varphi_{\gamma}^{\exp }(t)=\frac{(1-t)(\log (1-t)-1)+1}{\gamma}, \psi_{\gamma}^{\exp }(t)=1-e^{-\gamma t}$$&#10;&#10;\end{document}" title="IguanaTex Bitmap Display">
            <a:extLst>
              <a:ext uri="{FF2B5EF4-FFF2-40B4-BE49-F238E27FC236}">
                <a16:creationId xmlns:a16="http://schemas.microsoft.com/office/drawing/2014/main" id="{4775A4AE-4C5F-42FD-803B-AD8003FBF3EE}"/>
              </a:ext>
            </a:extLst>
          </p:cNvPr>
          <p:cNvPicPr>
            <a:picLocks noChangeAspect="1"/>
          </p:cNvPicPr>
          <p:nvPr>
            <p:custDataLst>
              <p:tags r:id="rId2"/>
            </p:custDataLst>
          </p:nvPr>
        </p:nvPicPr>
        <p:blipFill rotWithShape="1">
          <a:blip r:embed="rId7">
            <a:extLst>
              <a:ext uri="{28A0092B-C50C-407E-A947-70E740481C1C}">
                <a14:useLocalDpi xmlns:a14="http://schemas.microsoft.com/office/drawing/2010/main" val="0"/>
              </a:ext>
            </a:extLst>
          </a:blip>
          <a:srcRect r="34632" b="-9345"/>
          <a:stretch/>
        </p:blipFill>
        <p:spPr>
          <a:xfrm>
            <a:off x="1093195" y="5028767"/>
            <a:ext cx="4809894" cy="773782"/>
          </a:xfrm>
          <a:prstGeom prst="rect">
            <a:avLst/>
          </a:prstGeom>
        </p:spPr>
      </p:pic>
      <p:pic>
        <p:nvPicPr>
          <p:cNvPr id="14" name="图片 13" descr="\documentclass{article}&#10;\usepackage{amsmath}&#10;\usepackage{amssymb}&#10;\pagestyle{empty}&#10;\begin{document}&#10;&#10;$$\varphi_{\gamma}^{\exp }(t)=\frac{(1-t)(\log (1-t)-1)+1}{\gamma}, \psi_{\gamma}^{\exp }(t)=1-e^{-\gamma t}$$&#10;&#10;\end{document}" title="IguanaTex Bitmap Display">
            <a:extLst>
              <a:ext uri="{FF2B5EF4-FFF2-40B4-BE49-F238E27FC236}">
                <a16:creationId xmlns:a16="http://schemas.microsoft.com/office/drawing/2014/main" id="{58B9C5C8-D792-4688-9180-98244F4F8548}"/>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l="66674" t="1" b="-1089"/>
          <a:stretch/>
        </p:blipFill>
        <p:spPr>
          <a:xfrm>
            <a:off x="1093195" y="5638836"/>
            <a:ext cx="2452168" cy="715364"/>
          </a:xfrm>
          <a:prstGeom prst="rect">
            <a:avLst/>
          </a:prstGeom>
        </p:spPr>
      </p:pic>
      <p:pic>
        <p:nvPicPr>
          <p:cNvPr id="5" name="图片 4" descr="图表, 表面图&#10;&#10;描述已自动生成">
            <a:extLst>
              <a:ext uri="{FF2B5EF4-FFF2-40B4-BE49-F238E27FC236}">
                <a16:creationId xmlns:a16="http://schemas.microsoft.com/office/drawing/2014/main" id="{EC650648-DB94-4969-AED6-09B7612556DE}"/>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7014006" y="1990208"/>
            <a:ext cx="2441233" cy="1584479"/>
          </a:xfrm>
          <a:prstGeom prst="rect">
            <a:avLst/>
          </a:prstGeom>
        </p:spPr>
      </p:pic>
      <p:pic>
        <p:nvPicPr>
          <p:cNvPr id="8" name="图片 7" descr="图表, 表面图&#10;&#10;描述已自动生成">
            <a:extLst>
              <a:ext uri="{FF2B5EF4-FFF2-40B4-BE49-F238E27FC236}">
                <a16:creationId xmlns:a16="http://schemas.microsoft.com/office/drawing/2014/main" id="{41B6CA91-A3BF-4E06-BA90-D795C94FCE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8527" y="2005693"/>
            <a:ext cx="2436071" cy="1574156"/>
          </a:xfrm>
          <a:prstGeom prst="rect">
            <a:avLst/>
          </a:prstGeom>
        </p:spPr>
      </p:pic>
      <p:pic>
        <p:nvPicPr>
          <p:cNvPr id="16" name="图片 15" descr="图表, 表面图&#10;&#10;描述已自动生成">
            <a:extLst>
              <a:ext uri="{FF2B5EF4-FFF2-40B4-BE49-F238E27FC236}">
                <a16:creationId xmlns:a16="http://schemas.microsoft.com/office/drawing/2014/main" id="{8E234D59-9A94-482F-AC98-537747F2CF5D}"/>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7014006" y="4623417"/>
            <a:ext cx="2441233" cy="1584479"/>
          </a:xfrm>
          <a:prstGeom prst="rect">
            <a:avLst/>
          </a:prstGeom>
        </p:spPr>
      </p:pic>
      <p:pic>
        <p:nvPicPr>
          <p:cNvPr id="18" name="图片 17" descr="图表, 表面图&#10;&#10;描述已自动生成">
            <a:extLst>
              <a:ext uri="{FF2B5EF4-FFF2-40B4-BE49-F238E27FC236}">
                <a16:creationId xmlns:a16="http://schemas.microsoft.com/office/drawing/2014/main" id="{84343D45-6785-4719-9D37-2F6A3CC8B011}"/>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9608527" y="4623418"/>
            <a:ext cx="2441233" cy="1584479"/>
          </a:xfrm>
          <a:prstGeom prst="rect">
            <a:avLst/>
          </a:prstGeom>
        </p:spPr>
      </p:pic>
    </p:spTree>
    <p:extLst>
      <p:ext uri="{BB962C8B-B14F-4D97-AF65-F5344CB8AC3E}">
        <p14:creationId xmlns:p14="http://schemas.microsoft.com/office/powerpoint/2010/main" val="29828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BA988E8-0B6C-40D3-84FA-0D7B7FEF97DE}"/>
              </a:ext>
            </a:extLst>
          </p:cNvPr>
          <p:cNvSpPr/>
          <p:nvPr/>
        </p:nvSpPr>
        <p:spPr>
          <a:xfrm>
            <a:off x="5155150" y="2298324"/>
            <a:ext cx="6198650" cy="4467288"/>
          </a:xfrm>
          <a:prstGeom prst="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sp>
        <p:nvSpPr>
          <p:cNvPr id="9" name="矩形 8">
            <a:extLst>
              <a:ext uri="{FF2B5EF4-FFF2-40B4-BE49-F238E27FC236}">
                <a16:creationId xmlns:a16="http://schemas.microsoft.com/office/drawing/2014/main" id="{C6F91280-9BE7-4CA4-AE55-6DE5591F49CB}"/>
              </a:ext>
            </a:extLst>
          </p:cNvPr>
          <p:cNvSpPr/>
          <p:nvPr/>
        </p:nvSpPr>
        <p:spPr>
          <a:xfrm>
            <a:off x="5155150" y="1808284"/>
            <a:ext cx="6198650" cy="54410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400" b="1" i="1"/>
              <a:t>Proposition 2 (Informal). </a:t>
            </a:r>
            <a:endParaRPr lang="zh-CN" altLang="en-US" sz="2400"/>
          </a:p>
        </p:txBody>
      </p:sp>
      <p:sp>
        <p:nvSpPr>
          <p:cNvPr id="2" name="标题 1">
            <a:extLst>
              <a:ext uri="{FF2B5EF4-FFF2-40B4-BE49-F238E27FC236}">
                <a16:creationId xmlns:a16="http://schemas.microsoft.com/office/drawing/2014/main" id="{F170929D-E86D-411B-898F-BC74B300C222}"/>
              </a:ext>
            </a:extLst>
          </p:cNvPr>
          <p:cNvSpPr>
            <a:spLocks noGrp="1"/>
          </p:cNvSpPr>
          <p:nvPr>
            <p:ph type="title"/>
          </p:nvPr>
        </p:nvSpPr>
        <p:spPr/>
        <p:txBody>
          <a:bodyPr>
            <a:normAutofit/>
          </a:bodyPr>
          <a:lstStyle/>
          <a:p>
            <a:r>
              <a:rPr lang="en-US" altLang="zh-CN"/>
              <a:t>Theoretical Analysis:</a:t>
            </a:r>
            <a:br>
              <a:rPr lang="en-US" altLang="zh-CN"/>
            </a:br>
            <a:r>
              <a:rPr lang="en-US" altLang="zh-CN"/>
              <a:t>concave vs. convex weighting function</a:t>
            </a:r>
            <a:endParaRPr lang="zh-CN" altLang="en-US"/>
          </a:p>
        </p:txBody>
      </p:sp>
      <p:pic>
        <p:nvPicPr>
          <p:cNvPr id="18" name="图片 17" descr="图表&#10;&#10;描述已自动生成">
            <a:extLst>
              <a:ext uri="{FF2B5EF4-FFF2-40B4-BE49-F238E27FC236}">
                <a16:creationId xmlns:a16="http://schemas.microsoft.com/office/drawing/2014/main" id="{1802246D-BCF1-4D94-AD80-7EB2D2E8632E}"/>
              </a:ext>
            </a:extLst>
          </p:cNvPr>
          <p:cNvPicPr>
            <a:picLocks noChangeAspect="1"/>
          </p:cNvPicPr>
          <p:nvPr/>
        </p:nvPicPr>
        <p:blipFill rotWithShape="1">
          <a:blip r:embed="rId7">
            <a:extLst>
              <a:ext uri="{28A0092B-C50C-407E-A947-70E740481C1C}">
                <a14:useLocalDpi xmlns:a14="http://schemas.microsoft.com/office/drawing/2010/main" val="0"/>
              </a:ext>
            </a:extLst>
          </a:blip>
          <a:srcRect l="-49953" t="-583" r="49953" b="583"/>
          <a:stretch/>
        </p:blipFill>
        <p:spPr>
          <a:xfrm>
            <a:off x="-2697464" y="1808284"/>
            <a:ext cx="6351200" cy="2341048"/>
          </a:xfrm>
          <a:prstGeom prst="rect">
            <a:avLst/>
          </a:prstGeom>
        </p:spPr>
      </p:pic>
      <p:pic>
        <p:nvPicPr>
          <p:cNvPr id="19" name="图片 18" descr="图表&#10;&#10;描述已自动生成">
            <a:extLst>
              <a:ext uri="{FF2B5EF4-FFF2-40B4-BE49-F238E27FC236}">
                <a16:creationId xmlns:a16="http://schemas.microsoft.com/office/drawing/2014/main" id="{CA56C99C-7FBE-4FE0-AD26-14EB13B3E283}"/>
              </a:ext>
            </a:extLst>
          </p:cNvPr>
          <p:cNvPicPr>
            <a:picLocks noChangeAspect="1"/>
          </p:cNvPicPr>
          <p:nvPr/>
        </p:nvPicPr>
        <p:blipFill rotWithShape="1">
          <a:blip r:embed="rId7">
            <a:extLst>
              <a:ext uri="{28A0092B-C50C-407E-A947-70E740481C1C}">
                <a14:useLocalDpi xmlns:a14="http://schemas.microsoft.com/office/drawing/2010/main" val="0"/>
              </a:ext>
            </a:extLst>
          </a:blip>
          <a:srcRect l="50204" b="-1522"/>
          <a:stretch/>
        </p:blipFill>
        <p:spPr>
          <a:xfrm>
            <a:off x="550107" y="4373818"/>
            <a:ext cx="3115204" cy="2341048"/>
          </a:xfrm>
          <a:prstGeom prst="rect">
            <a:avLst/>
          </a:prstGeom>
        </p:spPr>
      </p:pic>
      <p:sp>
        <p:nvSpPr>
          <p:cNvPr id="14" name="文本框 13">
            <a:extLst>
              <a:ext uri="{FF2B5EF4-FFF2-40B4-BE49-F238E27FC236}">
                <a16:creationId xmlns:a16="http://schemas.microsoft.com/office/drawing/2014/main" id="{846969C4-9A28-44F2-B9BF-BB8DD1BAE05B}"/>
              </a:ext>
            </a:extLst>
          </p:cNvPr>
          <p:cNvSpPr txBox="1"/>
          <p:nvPr/>
        </p:nvSpPr>
        <p:spPr>
          <a:xfrm>
            <a:off x="5329093" y="2600701"/>
            <a:ext cx="6024707"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b="1">
                <a:solidFill>
                  <a:srgbClr val="4472C4"/>
                </a:solidFill>
              </a:rPr>
              <a:t>Concave</a:t>
            </a:r>
            <a:r>
              <a:rPr lang="en-US" altLang="zh-CN"/>
              <a:t> functions      are always </a:t>
            </a:r>
            <a:r>
              <a:rPr lang="en-US" altLang="zh-CN" b="1">
                <a:solidFill>
                  <a:srgbClr val="4472C4"/>
                </a:solidFill>
              </a:rPr>
              <a:t>easier</a:t>
            </a:r>
            <a:r>
              <a:rPr lang="en-US" altLang="zh-CN"/>
              <a:t> to induces an upper bound of the original objective function</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A</a:t>
            </a:r>
            <a:r>
              <a:rPr lang="zh-CN" altLang="en-US"/>
              <a:t> </a:t>
            </a:r>
            <a:r>
              <a:rPr lang="en-US" altLang="zh-CN" b="1">
                <a:solidFill>
                  <a:srgbClr val="4472C4"/>
                </a:solidFill>
              </a:rPr>
              <a:t>sufficient</a:t>
            </a:r>
            <a:r>
              <a:rPr lang="en-US" altLang="zh-CN"/>
              <a:t> condition for achieving the </a:t>
            </a:r>
            <a:r>
              <a:rPr lang="en-US" altLang="zh-CN" b="1">
                <a:solidFill>
                  <a:srgbClr val="4472C4"/>
                </a:solidFill>
              </a:rPr>
              <a:t>upper</a:t>
            </a:r>
            <a:r>
              <a:rPr lang="en-US" altLang="zh-CN"/>
              <a:t> bound:</a:t>
            </a:r>
          </a:p>
          <a:p>
            <a:endParaRPr lang="zh-CN" altLang="en-US"/>
          </a:p>
        </p:txBody>
      </p:sp>
      <p:pic>
        <p:nvPicPr>
          <p:cNvPr id="28" name="图片 27" descr="\documentclass{article}&#10;\usepackage{amsmath}&#10;\pagestyle{empty}&#10;\begin{document}&#10;$$&#10;\hat{\mathcal{R}}_{\psi}^{\ell}\left(\mathcal{S}, f_{\boldsymbol{\theta}}\right) &gt; \hat{\mathcal{R}}_{\alpha, \beta}^{\ell}\left(S, f_{\boldsymbol{\theta}}\right)&#10;$$&#10;&#10;&#10;&#10;\end{document}" title="IguanaTex Bitmap Display">
            <a:extLst>
              <a:ext uri="{FF2B5EF4-FFF2-40B4-BE49-F238E27FC236}">
                <a16:creationId xmlns:a16="http://schemas.microsoft.com/office/drawing/2014/main" id="{5A18A39E-5AD7-4342-97A5-CDC4D7C1EFEB}"/>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6963923" y="3393405"/>
            <a:ext cx="2755046" cy="338286"/>
          </a:xfrm>
          <a:prstGeom prst="rect">
            <a:avLst/>
          </a:prstGeom>
        </p:spPr>
      </p:pic>
      <p:pic>
        <p:nvPicPr>
          <p:cNvPr id="26" name="图片 25" descr="\documentclass{article}&#10;\usepackage{amsmath}&#10;\pagestyle{empty}&#10;\begin{document}&#10;$\psi$&#10;&#10;&#10;&#10;\end{document}" title="IguanaTex Bitmap Display">
            <a:extLst>
              <a:ext uri="{FF2B5EF4-FFF2-40B4-BE49-F238E27FC236}">
                <a16:creationId xmlns:a16="http://schemas.microsoft.com/office/drawing/2014/main" id="{958448A5-39C3-48E8-90A7-BBF2D41AAAD7}"/>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673687" y="2686853"/>
            <a:ext cx="139886" cy="204343"/>
          </a:xfrm>
          <a:prstGeom prst="rect">
            <a:avLst/>
          </a:prstGeom>
        </p:spPr>
      </p:pic>
      <p:sp>
        <p:nvSpPr>
          <p:cNvPr id="29" name="文本框 28">
            <a:extLst>
              <a:ext uri="{FF2B5EF4-FFF2-40B4-BE49-F238E27FC236}">
                <a16:creationId xmlns:a16="http://schemas.microsoft.com/office/drawing/2014/main" id="{82AE00A3-470D-427C-BECF-4FFF6B99AB94}"/>
              </a:ext>
            </a:extLst>
          </p:cNvPr>
          <p:cNvSpPr txBox="1"/>
          <p:nvPr/>
        </p:nvSpPr>
        <p:spPr>
          <a:xfrm>
            <a:off x="5685873" y="3270160"/>
            <a:ext cx="1043600" cy="584775"/>
          </a:xfrm>
          <a:prstGeom prst="rect">
            <a:avLst/>
          </a:prstGeom>
          <a:solidFill>
            <a:schemeClr val="accent2">
              <a:lumMod val="40000"/>
              <a:lumOff val="60000"/>
            </a:schemeClr>
          </a:solidFill>
        </p:spPr>
        <p:txBody>
          <a:bodyPr wrap="square" rtlCol="0">
            <a:spAutoFit/>
          </a:bodyPr>
          <a:lstStyle/>
          <a:p>
            <a:r>
              <a:rPr lang="en-US" altLang="zh-CN" sz="1600"/>
              <a:t>surrogate  risk</a:t>
            </a:r>
            <a:endParaRPr lang="zh-CN" altLang="en-US" sz="1600"/>
          </a:p>
        </p:txBody>
      </p:sp>
      <p:sp>
        <p:nvSpPr>
          <p:cNvPr id="30" name="文本框 29">
            <a:extLst>
              <a:ext uri="{FF2B5EF4-FFF2-40B4-BE49-F238E27FC236}">
                <a16:creationId xmlns:a16="http://schemas.microsoft.com/office/drawing/2014/main" id="{5F19C2AD-0EF0-4DE8-AA67-7F3AA0A490A6}"/>
              </a:ext>
            </a:extLst>
          </p:cNvPr>
          <p:cNvSpPr txBox="1"/>
          <p:nvPr/>
        </p:nvSpPr>
        <p:spPr>
          <a:xfrm>
            <a:off x="9995202" y="3265261"/>
            <a:ext cx="591691" cy="584775"/>
          </a:xfrm>
          <a:prstGeom prst="rect">
            <a:avLst/>
          </a:prstGeom>
          <a:solidFill>
            <a:schemeClr val="accent2">
              <a:lumMod val="40000"/>
              <a:lumOff val="60000"/>
            </a:schemeClr>
          </a:solidFill>
        </p:spPr>
        <p:txBody>
          <a:bodyPr wrap="square" rtlCol="0">
            <a:spAutoFit/>
          </a:bodyPr>
          <a:lstStyle/>
          <a:p>
            <a:r>
              <a:rPr lang="en-US" altLang="zh-CN" sz="1600"/>
              <a:t>true  </a:t>
            </a:r>
          </a:p>
          <a:p>
            <a:r>
              <a:rPr lang="en-US" altLang="zh-CN" sz="1600"/>
              <a:t>risk</a:t>
            </a:r>
            <a:endParaRPr lang="zh-CN" altLang="en-US" sz="1600"/>
          </a:p>
        </p:txBody>
      </p:sp>
      <p:pic>
        <p:nvPicPr>
          <p:cNvPr id="32" name="图片 31" descr="\documentclass{article}&#10;\usepackage{amsmath}&#10;\pagestyle{empty}&#10;\usepackage{amsthm}&#10;\usepackage{amsmath}&#10;\usepackage{multirow}&#10;\usepackage{amssymb}&#10;\def \expiop { \expeb_{\xp \in \Ionep } }&#10;\def \expitp { \expeb_{\xp \in \Itwop } }&#10;\def \expion { \expeb_{\xn \in \Ionen } }&#10;\def \expitn { \expeb_{\xn \in \Itwon } }&#10;\def \Itwo {\mathcal{I}_2}&#10;\def \expit { \expeb_{\xp, \xn \in \Itwo} }&#10;\def \sumtermp {\frac{1}{\nn}}&#10;\def \expiopn {\expeb_{\xp \in \Ionep, \xn \in \Ionen } }&#10;\def \expitpn {\expeb_{\xp \in \Itwop, \xn \in \Itwon } }&#10;&#10;\begin{document}&#10;&#10; \begin{equation*}&#10;    \begin{split}&#10;      \sup_{ p \in (0,1), q = -\frac{p}{1-p} } \left[\rho_p -\xi_q \right] \ge 0,&#10;    \end{split}&#10;  \end{equation*} &#10;&#10;&#10;&#10;\end{document}" title="IguanaTex Bitmap Display">
            <a:extLst>
              <a:ext uri="{FF2B5EF4-FFF2-40B4-BE49-F238E27FC236}">
                <a16:creationId xmlns:a16="http://schemas.microsoft.com/office/drawing/2014/main" id="{36FD85D5-AFD3-48EC-A243-6B04FAC38D8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839799" y="4417759"/>
            <a:ext cx="2656044" cy="446735"/>
          </a:xfrm>
          <a:prstGeom prst="rect">
            <a:avLst/>
          </a:prstGeom>
        </p:spPr>
      </p:pic>
      <p:pic>
        <p:nvPicPr>
          <p:cNvPr id="37" name="图片 36" descr="\documentclass{article}&#10;\usepackage{amsmath}&#10;\pagestyle{empty}&#10;\usepackage{bm}&#10;\usepackage{amsthm}&#10;\usepackage{multirow}&#10;\usepackage{amssymb}&#10;\DeclareMathOperator*{\expeb}{\bar{\mathbb{E}}}&#10;\def \Ionep {\mathcal{I}_1^+}&#10;\def \Ionen {\mathcal{I}_1^-}&#10;\def \Itwop {\mathcal{I}_2^+}&#10;\def \Itwon {\mathcal{I}_2^-}&#10;\def \x {x}&#10;\def \xp {\x^+}&#10;\def \xpi {\xp_{i}}&#10;\def \xpio {\xp_{(i)}}&#10;\def \xn {\x^-}&#10;\def \expiop { \expeb_{\xp \in \Ionep } }&#10;\def \expitp { \expeb_{\xp \in \Itwop } }&#10;\def \expion { \expeb_{\xn \in \Ionen } }&#10;\def \expitn { \expeb_{\xn \in \Itwon } }&#10;\def \Itwo {\mathcal{I}_2}&#10;\def \expit { \expeb_{\xp, \xn \in \Itwo} }&#10;\def \sumtermp {\frac{1}{\nn}}&#10;\def \expiopn {\expeb_{\xp \in \Ionep, \xn \in \Ionen } }&#10;\def \expitpn {\expeb_{\xp \in \Itwop, \xn \in \Itwon } }&#10;&#10;\begin{document}&#10;&#10;  \begin{equation*}&#10;   \begin{split}&#10;    \rho_p &amp;= \frac{\left(\expit\left[v^{p}_+ \cdot v^{p}_-\right]\right)^{1/p}  }{\left(\expiopn\left[(1 - v_+v_-)^2\right]\right)^{1/2}}, \\&#10;      \xi_q &amp;=  \frac{\alpha\beta}{1-\alpha\beta} \cdot \frac{\left( \expit(\ell^2_{i,j}) \right)^{1/2}}{\left( \expiopn(\ell^q_{i,j}) \right)^{1/q}}.&#10;    \end{split}&#10;  \end{equation*}&#10;&#10;&#10;\end{document}" title="IguanaTex Bitmap Display">
            <a:extLst>
              <a:ext uri="{FF2B5EF4-FFF2-40B4-BE49-F238E27FC236}">
                <a16:creationId xmlns:a16="http://schemas.microsoft.com/office/drawing/2014/main" id="{17701C59-6CD4-4C03-90A7-549C1E084D32}"/>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231625" y="4978530"/>
            <a:ext cx="3763577" cy="1745708"/>
          </a:xfrm>
          <a:prstGeom prst="rect">
            <a:avLst/>
          </a:prstGeom>
        </p:spPr>
      </p:pic>
      <p:grpSp>
        <p:nvGrpSpPr>
          <p:cNvPr id="47" name="组合 46">
            <a:extLst>
              <a:ext uri="{FF2B5EF4-FFF2-40B4-BE49-F238E27FC236}">
                <a16:creationId xmlns:a16="http://schemas.microsoft.com/office/drawing/2014/main" id="{C8553DD9-3020-4C31-A559-27672AB73DA1}"/>
              </a:ext>
            </a:extLst>
          </p:cNvPr>
          <p:cNvGrpSpPr/>
          <p:nvPr/>
        </p:nvGrpSpPr>
        <p:grpSpPr>
          <a:xfrm>
            <a:off x="10131383" y="5002446"/>
            <a:ext cx="2427836" cy="1358092"/>
            <a:chOff x="10131383" y="5002446"/>
            <a:chExt cx="2427836" cy="1358092"/>
          </a:xfrm>
        </p:grpSpPr>
        <p:sp>
          <p:nvSpPr>
            <p:cNvPr id="39" name="矩形 38">
              <a:extLst>
                <a:ext uri="{FF2B5EF4-FFF2-40B4-BE49-F238E27FC236}">
                  <a16:creationId xmlns:a16="http://schemas.microsoft.com/office/drawing/2014/main" id="{7534D677-B95F-4E8A-8BC8-C13CF25B08F7}"/>
                </a:ext>
              </a:extLst>
            </p:cNvPr>
            <p:cNvSpPr/>
            <p:nvPr/>
          </p:nvSpPr>
          <p:spPr>
            <a:xfrm>
              <a:off x="10170295" y="5037099"/>
              <a:ext cx="1954884" cy="1323439"/>
            </a:xfrm>
            <a:prstGeom prst="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95CA85E6-5FC2-411A-A94A-D16013241B0C}"/>
                </a:ext>
              </a:extLst>
            </p:cNvPr>
            <p:cNvSpPr txBox="1"/>
            <p:nvPr/>
          </p:nvSpPr>
          <p:spPr>
            <a:xfrm>
              <a:off x="10131383" y="5002446"/>
              <a:ext cx="2427836" cy="1323439"/>
            </a:xfrm>
            <a:prstGeom prst="rect">
              <a:avLst/>
            </a:prstGeom>
            <a:noFill/>
          </p:spPr>
          <p:txBody>
            <a:bodyPr wrap="square" rtlCol="0">
              <a:spAutoFit/>
            </a:bodyPr>
            <a:lstStyle/>
            <a:p>
              <a:r>
                <a:rPr lang="en-US" altLang="zh-CN" sz="1600"/>
                <a:t>The empirical distribution</a:t>
              </a:r>
            </a:p>
            <a:p>
              <a:r>
                <a:rPr lang="en-US" altLang="zh-CN" sz="1600"/>
                <a:t>has </a:t>
              </a:r>
              <a:r>
                <a:rPr lang="en-US" altLang="zh-CN" sz="1600" b="1">
                  <a:solidFill>
                    <a:srgbClr val="4472C4"/>
                  </a:solidFill>
                </a:rPr>
                <a:t>significant</a:t>
              </a:r>
              <a:r>
                <a:rPr lang="en-US" altLang="zh-CN" sz="1600"/>
                <a:t> mass over instances with </a:t>
              </a:r>
              <a:r>
                <a:rPr lang="en-US" altLang="zh-CN" sz="1600" b="1">
                  <a:solidFill>
                    <a:srgbClr val="4472C4"/>
                  </a:solidFill>
                </a:rPr>
                <a:t>moderate difficulty</a:t>
              </a:r>
              <a:endParaRPr lang="zh-CN" altLang="en-US" sz="1600" b="1">
                <a:solidFill>
                  <a:srgbClr val="4472C4"/>
                </a:solidFill>
              </a:endParaRPr>
            </a:p>
          </p:txBody>
        </p:sp>
      </p:grpSp>
      <p:sp>
        <p:nvSpPr>
          <p:cNvPr id="40" name="文本框 39">
            <a:extLst>
              <a:ext uri="{FF2B5EF4-FFF2-40B4-BE49-F238E27FC236}">
                <a16:creationId xmlns:a16="http://schemas.microsoft.com/office/drawing/2014/main" id="{DEDEFBAE-C562-4FC2-8571-2EF1F2C8019A}"/>
              </a:ext>
            </a:extLst>
          </p:cNvPr>
          <p:cNvSpPr txBox="1"/>
          <p:nvPr/>
        </p:nvSpPr>
        <p:spPr>
          <a:xfrm>
            <a:off x="3791026" y="3947193"/>
            <a:ext cx="1190816" cy="1015663"/>
          </a:xfrm>
          <a:prstGeom prst="rect">
            <a:avLst/>
          </a:prstGeom>
          <a:solidFill>
            <a:schemeClr val="accent2">
              <a:lumMod val="40000"/>
              <a:lumOff val="60000"/>
            </a:schemeClr>
          </a:solidFill>
        </p:spPr>
        <p:txBody>
          <a:bodyPr wrap="square" rtlCol="0">
            <a:spAutoFit/>
          </a:bodyPr>
          <a:lstStyle/>
          <a:p>
            <a:r>
              <a:rPr lang="en-US" altLang="zh-CN" sz="2000" b="1">
                <a:solidFill>
                  <a:srgbClr val="4472C4"/>
                </a:solidFill>
              </a:rPr>
              <a:t>S</a:t>
            </a:r>
            <a:r>
              <a:rPr lang="en-US" altLang="zh-CN" sz="2000" b="1" baseline="-25000">
                <a:solidFill>
                  <a:srgbClr val="4472C4"/>
                </a:solidFill>
              </a:rPr>
              <a:t>1</a:t>
            </a:r>
            <a:r>
              <a:rPr lang="en-US" altLang="zh-CN" sz="2000" b="1">
                <a:solidFill>
                  <a:srgbClr val="4472C4"/>
                </a:solidFill>
              </a:rPr>
              <a:t>/S</a:t>
            </a:r>
            <a:r>
              <a:rPr lang="en-US" altLang="zh-CN" sz="2000" b="1" baseline="-25000">
                <a:solidFill>
                  <a:srgbClr val="4472C4"/>
                </a:solidFill>
              </a:rPr>
              <a:t>2</a:t>
            </a:r>
            <a:r>
              <a:rPr lang="en-US" altLang="zh-CN" sz="2000" b="1">
                <a:solidFill>
                  <a:srgbClr val="4472C4"/>
                </a:solidFill>
              </a:rPr>
              <a:t> </a:t>
            </a:r>
            <a:r>
              <a:rPr lang="en-US" altLang="zh-CN" sz="2000"/>
              <a:t>should be </a:t>
            </a:r>
            <a:r>
              <a:rPr lang="en-US" altLang="zh-CN" sz="2000" b="1">
                <a:solidFill>
                  <a:srgbClr val="4472C4"/>
                </a:solidFill>
              </a:rPr>
              <a:t>large</a:t>
            </a:r>
            <a:endParaRPr lang="zh-CN" altLang="en-US" sz="2000" b="1">
              <a:solidFill>
                <a:srgbClr val="4472C4"/>
              </a:solidFill>
            </a:endParaRPr>
          </a:p>
        </p:txBody>
      </p:sp>
    </p:spTree>
    <p:extLst>
      <p:ext uri="{BB962C8B-B14F-4D97-AF65-F5344CB8AC3E}">
        <p14:creationId xmlns:p14="http://schemas.microsoft.com/office/powerpoint/2010/main" val="203661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500"/>
                                        <p:tgtEl>
                                          <p:spTgt spid="14">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xEl>
                                              <p:pRg st="4" end="4"/>
                                            </p:txEl>
                                          </p:spTgt>
                                        </p:tgtEl>
                                        <p:attrNameLst>
                                          <p:attrName>style.visibility</p:attrName>
                                        </p:attrNameLst>
                                      </p:cBhvr>
                                      <p:to>
                                        <p:strVal val="visible"/>
                                      </p:to>
                                    </p:set>
                                    <p:animEffect transition="in" filter="fade">
                                      <p:cBhvr>
                                        <p:cTn id="45" dur="500"/>
                                        <p:tgtEl>
                                          <p:spTgt spid="14">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9" grpId="0" animBg="1"/>
      <p:bldP spid="30"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9F84C5D8-7271-4A08-8EF3-CC32926621EF}"/>
              </a:ext>
            </a:extLst>
          </p:cNvPr>
          <p:cNvSpPr/>
          <p:nvPr/>
        </p:nvSpPr>
        <p:spPr>
          <a:xfrm>
            <a:off x="344945" y="2008767"/>
            <a:ext cx="5303520" cy="36271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170929D-E86D-411B-898F-BC74B300C222}"/>
              </a:ext>
            </a:extLst>
          </p:cNvPr>
          <p:cNvSpPr>
            <a:spLocks noGrp="1"/>
          </p:cNvSpPr>
          <p:nvPr>
            <p:ph type="title"/>
          </p:nvPr>
        </p:nvSpPr>
        <p:spPr/>
        <p:txBody>
          <a:bodyPr>
            <a:normAutofit/>
          </a:bodyPr>
          <a:lstStyle/>
          <a:p>
            <a:r>
              <a:rPr lang="en-US" altLang="zh-CN"/>
              <a:t>Theoretical Analysis:</a:t>
            </a:r>
            <a:br>
              <a:rPr lang="en-US" altLang="zh-CN"/>
            </a:br>
            <a:r>
              <a:rPr lang="en-US" altLang="zh-CN"/>
              <a:t>concave vs. convex weighting function</a:t>
            </a:r>
            <a:endParaRPr lang="zh-CN" altLang="en-US"/>
          </a:p>
        </p:txBody>
      </p:sp>
      <p:pic>
        <p:nvPicPr>
          <p:cNvPr id="4" name="图片 3" descr="图表&#10;&#10;描述已自动生成">
            <a:extLst>
              <a:ext uri="{FF2B5EF4-FFF2-40B4-BE49-F238E27FC236}">
                <a16:creationId xmlns:a16="http://schemas.microsoft.com/office/drawing/2014/main" id="{65674741-69E2-4FC2-B86E-7814AB6636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4810" y="1776187"/>
            <a:ext cx="5834404" cy="4716684"/>
          </a:xfrm>
          <a:prstGeom prst="rect">
            <a:avLst/>
          </a:prstGeom>
        </p:spPr>
      </p:pic>
      <p:sp>
        <p:nvSpPr>
          <p:cNvPr id="6" name="文本框 5">
            <a:extLst>
              <a:ext uri="{FF2B5EF4-FFF2-40B4-BE49-F238E27FC236}">
                <a16:creationId xmlns:a16="http://schemas.microsoft.com/office/drawing/2014/main" id="{66E3AF74-4F88-4BD7-9BC7-F29C716FBBFD}"/>
              </a:ext>
            </a:extLst>
          </p:cNvPr>
          <p:cNvSpPr txBox="1"/>
          <p:nvPr/>
        </p:nvSpPr>
        <p:spPr>
          <a:xfrm>
            <a:off x="335280" y="2037080"/>
            <a:ext cx="5196840" cy="1938992"/>
          </a:xfrm>
          <a:prstGeom prst="rect">
            <a:avLst/>
          </a:prstGeom>
          <a:noFill/>
        </p:spPr>
        <p:txBody>
          <a:bodyPr wrap="square" rtlCol="0">
            <a:spAutoFit/>
          </a:bodyPr>
          <a:lstStyle/>
          <a:p>
            <a:pPr algn="ctr"/>
            <a:r>
              <a:rPr lang="en-US" altLang="zh-CN" sz="2400" b="1"/>
              <a:t>Validation on simulated Dataset</a:t>
            </a:r>
          </a:p>
          <a:p>
            <a:pPr algn="ctr"/>
            <a:endParaRPr lang="en-US" altLang="zh-CN" sz="2400" b="1"/>
          </a:p>
          <a:p>
            <a:pPr algn="ctr"/>
            <a:endParaRPr lang="en-US" altLang="zh-CN" sz="2400" b="1"/>
          </a:p>
          <a:p>
            <a:pPr algn="ctr"/>
            <a:endParaRPr lang="en-US" altLang="zh-CN" sz="2400" b="1"/>
          </a:p>
          <a:p>
            <a:pPr marL="742950" lvl="1" indent="-285750">
              <a:buFont typeface="Arial" panose="020B0604020202020204" pitchFamily="34" charset="0"/>
              <a:buChar char="•"/>
            </a:pPr>
            <a:endParaRPr lang="zh-CN" altLang="en-US" sz="2400" b="1"/>
          </a:p>
        </p:txBody>
      </p:sp>
      <p:pic>
        <p:nvPicPr>
          <p:cNvPr id="10" name="图片 9" descr="\documentclass{article}&#10;\usepackage{amsmath}&#10;\usepackage{amssymb}&#10;\pagestyle{empty}&#10;\begin{document}&#10;$f(x^+) \sim \mathcal{N}\left(0.5,0.08\right) $&#10;&#10;&#10;&#10;\end{document}" title="IguanaTex Bitmap Display">
            <a:extLst>
              <a:ext uri="{FF2B5EF4-FFF2-40B4-BE49-F238E27FC236}">
                <a16:creationId xmlns:a16="http://schemas.microsoft.com/office/drawing/2014/main" id="{BEBE1A9D-2DC4-4A2C-BAE3-3A207A82180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305560" y="2670474"/>
            <a:ext cx="2795886" cy="318171"/>
          </a:xfrm>
          <a:prstGeom prst="rect">
            <a:avLst/>
          </a:prstGeom>
        </p:spPr>
      </p:pic>
      <p:pic>
        <p:nvPicPr>
          <p:cNvPr id="12" name="图片 11" descr="\documentclass{article}&#10;\usepackage{amsmath}&#10;\usepackage{amssymb}&#10;\pagestyle{empty}&#10;\begin{document}&#10;$f(x^-) \sim \mathcal{N}\left(0.3,0.08\right) $&#10;&#10;&#10;&#10;\end{document}" title="IguanaTex Bitmap Display">
            <a:extLst>
              <a:ext uri="{FF2B5EF4-FFF2-40B4-BE49-F238E27FC236}">
                <a16:creationId xmlns:a16="http://schemas.microsoft.com/office/drawing/2014/main" id="{C2709C6F-4F59-42E2-B94D-272E2B1BF3BF}"/>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305560" y="3216918"/>
            <a:ext cx="2797714" cy="312685"/>
          </a:xfrm>
          <a:prstGeom prst="rect">
            <a:avLst/>
          </a:prstGeom>
        </p:spPr>
      </p:pic>
      <p:pic>
        <p:nvPicPr>
          <p:cNvPr id="15" name="图片 14" descr="\documentclass{article}&#10;\usepackage{amsmath}&#10;\pagestyle{empty}&#10;\begin{document}&#10;Generate 100 points for each class&#10;&#10;&#10;&#10;\end{document}" title="IguanaTex Bitmap Display">
            <a:extLst>
              <a:ext uri="{FF2B5EF4-FFF2-40B4-BE49-F238E27FC236}">
                <a16:creationId xmlns:a16="http://schemas.microsoft.com/office/drawing/2014/main" id="{8F06FB4A-66A4-41BC-B276-571DCB705E56}"/>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305560" y="3822327"/>
            <a:ext cx="3751619" cy="227048"/>
          </a:xfrm>
          <a:prstGeom prst="rect">
            <a:avLst/>
          </a:prstGeom>
        </p:spPr>
      </p:pic>
      <p:pic>
        <p:nvPicPr>
          <p:cNvPr id="17" name="图片 16" descr="\documentclass{article}&#10;\usepackage{amsmath}&#10;\pagestyle{empty}&#10;\begin{document}&#10;plot for 50 such trails&#10;&#10;&#10;&#10;\end{document}" title="IguanaTex Bitmap Display">
            <a:extLst>
              <a:ext uri="{FF2B5EF4-FFF2-40B4-BE49-F238E27FC236}">
                <a16:creationId xmlns:a16="http://schemas.microsoft.com/office/drawing/2014/main" id="{F9771D87-23BE-4BD3-9595-255E411AD8AA}"/>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305560" y="4308124"/>
            <a:ext cx="2364953" cy="227048"/>
          </a:xfrm>
          <a:prstGeom prst="rect">
            <a:avLst/>
          </a:prstGeom>
        </p:spPr>
      </p:pic>
      <p:pic>
        <p:nvPicPr>
          <p:cNvPr id="23" name="图片 22" descr="\documentclass{article}&#10;\usepackage{amsmath}&#10;\usepackage{amssymb}&#10;\pagestyle{empty}&#10;\begin{document}&#10;$\rho_p &gt; \xi_q$&#10;&#10;&#10;&#10;\end{document}" title="IguanaTex Bitmap Display">
            <a:extLst>
              <a:ext uri="{FF2B5EF4-FFF2-40B4-BE49-F238E27FC236}">
                <a16:creationId xmlns:a16="http://schemas.microsoft.com/office/drawing/2014/main" id="{EF60584D-746F-42B4-BF53-0A712F9BBB08}"/>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464671" y="4853682"/>
            <a:ext cx="938057" cy="299885"/>
          </a:xfrm>
          <a:prstGeom prst="rect">
            <a:avLst/>
          </a:prstGeom>
        </p:spPr>
      </p:pic>
    </p:spTree>
    <p:extLst>
      <p:ext uri="{BB962C8B-B14F-4D97-AF65-F5344CB8AC3E}">
        <p14:creationId xmlns:p14="http://schemas.microsoft.com/office/powerpoint/2010/main" val="325970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BA988E8-0B6C-40D3-84FA-0D7B7FEF97DE}"/>
              </a:ext>
            </a:extLst>
          </p:cNvPr>
          <p:cNvSpPr/>
          <p:nvPr/>
        </p:nvSpPr>
        <p:spPr>
          <a:xfrm>
            <a:off x="664257" y="2390712"/>
            <a:ext cx="10987926" cy="3309048"/>
          </a:xfrm>
          <a:prstGeom prst="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sp>
        <p:nvSpPr>
          <p:cNvPr id="9" name="矩形 8">
            <a:extLst>
              <a:ext uri="{FF2B5EF4-FFF2-40B4-BE49-F238E27FC236}">
                <a16:creationId xmlns:a16="http://schemas.microsoft.com/office/drawing/2014/main" id="{C6F91280-9BE7-4CA4-AE55-6DE5591F49CB}"/>
              </a:ext>
            </a:extLst>
          </p:cNvPr>
          <p:cNvSpPr/>
          <p:nvPr/>
        </p:nvSpPr>
        <p:spPr>
          <a:xfrm>
            <a:off x="664257" y="1900672"/>
            <a:ext cx="10987926" cy="54410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400" b="1" i="1"/>
              <a:t>Theorem 2 (Informal). </a:t>
            </a:r>
            <a:endParaRPr lang="zh-CN" altLang="en-US" sz="2400"/>
          </a:p>
        </p:txBody>
      </p:sp>
      <p:sp>
        <p:nvSpPr>
          <p:cNvPr id="22" name="文本框 21">
            <a:extLst>
              <a:ext uri="{FF2B5EF4-FFF2-40B4-BE49-F238E27FC236}">
                <a16:creationId xmlns:a16="http://schemas.microsoft.com/office/drawing/2014/main" id="{ACCC5A52-0E58-4026-92EA-FCD89EF2DCF7}"/>
              </a:ext>
            </a:extLst>
          </p:cNvPr>
          <p:cNvSpPr txBox="1"/>
          <p:nvPr/>
        </p:nvSpPr>
        <p:spPr>
          <a:xfrm>
            <a:off x="1035613" y="3884037"/>
            <a:ext cx="10265229" cy="1250150"/>
          </a:xfrm>
          <a:prstGeom prst="rect">
            <a:avLst/>
          </a:prstGeom>
          <a:noFill/>
        </p:spPr>
        <p:txBody>
          <a:bodyPr wrap="square" rtlCol="0">
            <a:spAutoFit/>
          </a:bodyPr>
          <a:lstStyle/>
          <a:p>
            <a:pPr algn="just">
              <a:lnSpc>
                <a:spcPct val="120000"/>
              </a:lnSpc>
            </a:pPr>
            <a:r>
              <a:rPr lang="en-US" altLang="zh-CN" sz="2000" i="1"/>
              <a:t>where      is the big-O complexity notation hiding the logarithm factors,</a:t>
            </a:r>
          </a:p>
          <a:p>
            <a:pPr algn="just">
              <a:lnSpc>
                <a:spcPct val="120000"/>
              </a:lnSpc>
            </a:pPr>
            <a:endParaRPr lang="en-US" altLang="zh-CN" sz="2400" i="1"/>
          </a:p>
          <a:p>
            <a:pPr algn="just">
              <a:lnSpc>
                <a:spcPct val="120000"/>
              </a:lnSpc>
            </a:pPr>
            <a:r>
              <a:rPr lang="en-US" altLang="zh-CN" sz="2000" i="1"/>
              <a:t>and        is the VC dimension of the hypothesis class:</a:t>
            </a:r>
          </a:p>
        </p:txBody>
      </p:sp>
      <p:pic>
        <p:nvPicPr>
          <p:cNvPr id="17" name="图片 16" descr="\documentclass{article}&#10;\usepackage{amsmath}&#10;\usepackage{amssymb}&#10;\pagestyle{empty}&#10;\begin{document}&#10;$\mathcal{R}_{A U C}^{\alpha, \beta}\left(f_{\boldsymbol{\theta}}, \mathcal{S}\right)=1-\mathrm{AUC}_{\alpha}^{\beta}\left(f_{\boldsymbol{\theta}}, \mathcal{S}\right),$&#10;&#10;&#10;&#10;\end{document}" title="IguanaTex Bitmap Display">
            <a:extLst>
              <a:ext uri="{FF2B5EF4-FFF2-40B4-BE49-F238E27FC236}">
                <a16:creationId xmlns:a16="http://schemas.microsoft.com/office/drawing/2014/main" id="{DB0B477C-A110-49BB-A0D5-ACFBAB50619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851120" y="4400978"/>
            <a:ext cx="3811047" cy="326095"/>
          </a:xfrm>
          <a:prstGeom prst="rect">
            <a:avLst/>
          </a:prstGeom>
        </p:spPr>
      </p:pic>
      <p:pic>
        <p:nvPicPr>
          <p:cNvPr id="6" name="图片 5" descr="\documentclass{article}&#10;\usepackage{amsmath}&#10;\usepackage{amssymb}&#10;\pagestyle{empty}&#10;\begin{document}&#10;$\mathrm{VC}$&#10;&#10;&#10;&#10;&#10;\end{document}" title="IguanaTex Bitmap Display">
            <a:extLst>
              <a:ext uri="{FF2B5EF4-FFF2-40B4-BE49-F238E27FC236}">
                <a16:creationId xmlns:a16="http://schemas.microsoft.com/office/drawing/2014/main" id="{2F9AA810-45B6-41F1-A1DE-8FAC6B86C68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62702" y="4839064"/>
            <a:ext cx="347429" cy="184381"/>
          </a:xfrm>
          <a:prstGeom prst="rect">
            <a:avLst/>
          </a:prstGeom>
        </p:spPr>
      </p:pic>
      <p:pic>
        <p:nvPicPr>
          <p:cNvPr id="23" name="图片 22" descr="\documentclass{article}&#10;\usepackage{amsmath}&#10;\usepackage{amssymb}&#10;\pagestyle{empty}&#10;\begin{document}&#10;&#10;$$&#10;\mathcal{T}(\mathcal{F}) \triangleq\left\{\operatorname{sign}\left(f_{\boldsymbol{\theta}}(\cdot)-\delta\right): f_{\boldsymbol{\theta}} \in \mathcal{F}, \delta \in \mathbb{R}\right.\}&#10;$$&#10;&#10;&#10;&#10;\end{document}" title="IguanaTex Bitmap Display">
            <a:extLst>
              <a:ext uri="{FF2B5EF4-FFF2-40B4-BE49-F238E27FC236}">
                <a16:creationId xmlns:a16="http://schemas.microsoft.com/office/drawing/2014/main" id="{4FA628B8-6F06-4A42-BF89-88639B7E43D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3489214" y="5258900"/>
            <a:ext cx="4534857" cy="281905"/>
          </a:xfrm>
          <a:prstGeom prst="rect">
            <a:avLst/>
          </a:prstGeom>
        </p:spPr>
      </p:pic>
      <p:pic>
        <p:nvPicPr>
          <p:cNvPr id="4" name="图片 3" descr="\documentclass{article}&#10;\usepackage{amsmath}&#10;\pagestyle{empty}&#10;\begin{document}&#10;&#10;$\tilde{\mathcal{O}}$&#10;&#10;&#10;\end{document}" title="IguanaTex Bitmap Display">
            <a:extLst>
              <a:ext uri="{FF2B5EF4-FFF2-40B4-BE49-F238E27FC236}">
                <a16:creationId xmlns:a16="http://schemas.microsoft.com/office/drawing/2014/main" id="{D9D32617-8283-4D49-9D70-0418429BC2B4}"/>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808542" y="3946061"/>
            <a:ext cx="182857" cy="239238"/>
          </a:xfrm>
          <a:prstGeom prst="rect">
            <a:avLst/>
          </a:prstGeom>
        </p:spPr>
      </p:pic>
      <p:sp>
        <p:nvSpPr>
          <p:cNvPr id="2" name="标题 1">
            <a:extLst>
              <a:ext uri="{FF2B5EF4-FFF2-40B4-BE49-F238E27FC236}">
                <a16:creationId xmlns:a16="http://schemas.microsoft.com/office/drawing/2014/main" id="{F170929D-E86D-411B-898F-BC74B300C222}"/>
              </a:ext>
            </a:extLst>
          </p:cNvPr>
          <p:cNvSpPr>
            <a:spLocks noGrp="1"/>
          </p:cNvSpPr>
          <p:nvPr>
            <p:ph type="title"/>
          </p:nvPr>
        </p:nvSpPr>
        <p:spPr/>
        <p:txBody>
          <a:bodyPr>
            <a:normAutofit/>
          </a:bodyPr>
          <a:lstStyle/>
          <a:p>
            <a:r>
              <a:rPr lang="en-US" altLang="zh-CN"/>
              <a:t>Theoretical Analysis:</a:t>
            </a:r>
            <a:br>
              <a:rPr lang="en-US" altLang="zh-CN"/>
            </a:br>
            <a:r>
              <a:rPr lang="en-US" altLang="zh-CN"/>
              <a:t>Excess risk bound</a:t>
            </a:r>
            <a:endParaRPr lang="zh-CN" altLang="en-US"/>
          </a:p>
        </p:txBody>
      </p:sp>
      <p:sp>
        <p:nvSpPr>
          <p:cNvPr id="21" name="矩形 20">
            <a:extLst>
              <a:ext uri="{FF2B5EF4-FFF2-40B4-BE49-F238E27FC236}">
                <a16:creationId xmlns:a16="http://schemas.microsoft.com/office/drawing/2014/main" id="{408D26AC-4DDF-4C4B-B49C-9C07EFCBF9BA}"/>
              </a:ext>
            </a:extLst>
          </p:cNvPr>
          <p:cNvSpPr/>
          <p:nvPr/>
        </p:nvSpPr>
        <p:spPr>
          <a:xfrm>
            <a:off x="9028158" y="3153887"/>
            <a:ext cx="2272684" cy="55022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a:solidFill>
                  <a:schemeClr val="tx1"/>
                </a:solidFill>
              </a:rPr>
              <a:t>The empirical risk is biased</a:t>
            </a:r>
            <a:endParaRPr lang="zh-CN" altLang="en-US" b="1">
              <a:solidFill>
                <a:schemeClr val="tx1"/>
              </a:solidFill>
            </a:endParaRPr>
          </a:p>
        </p:txBody>
      </p:sp>
      <p:pic>
        <p:nvPicPr>
          <p:cNvPr id="15" name="图片 14" descr="\documentclass{article}&#10;\usepackage{amsmath}&#10;\pagestyle{empty}&#10;\begin{document}&#10;&#10;$$&#10;\mathcal{R}_{A U C}^{\alpha, \beta}\left(f_{\boldsymbol{\theta}}, \mathcal{S}\right) \leq \hat{\mathcal{R}}_{\psi}^{\ell}\left(f_{\boldsymbol{\theta}}, \mathcal{S}\right)+\tilde{\mathcal{O}}\left(\left(\frac{\mathrm{VC}}{n_{+}}\right)^{1 / 2}+\left(\frac{\mathrm{VC}}{n_{-}}\right)^{1 / 2}\right)&#10;$$&#10;&#10;&#10;&#10;\end{document}" title="IguanaTex Bitmap Display">
            <a:extLst>
              <a:ext uri="{FF2B5EF4-FFF2-40B4-BE49-F238E27FC236}">
                <a16:creationId xmlns:a16="http://schemas.microsoft.com/office/drawing/2014/main" id="{7D96A074-92C5-48EB-8B8E-346BEAE4E7BF}"/>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2109004" y="3062823"/>
            <a:ext cx="6390857" cy="758857"/>
          </a:xfrm>
          <a:prstGeom prst="rect">
            <a:avLst/>
          </a:prstGeom>
        </p:spPr>
      </p:pic>
      <p:sp>
        <p:nvSpPr>
          <p:cNvPr id="13" name="文本框 12">
            <a:extLst>
              <a:ext uri="{FF2B5EF4-FFF2-40B4-BE49-F238E27FC236}">
                <a16:creationId xmlns:a16="http://schemas.microsoft.com/office/drawing/2014/main" id="{34908667-FE64-4D42-8A3D-EF43C0664745}"/>
              </a:ext>
            </a:extLst>
          </p:cNvPr>
          <p:cNvSpPr txBox="1"/>
          <p:nvPr/>
        </p:nvSpPr>
        <p:spPr>
          <a:xfrm>
            <a:off x="1025605" y="2558818"/>
            <a:ext cx="8557656" cy="677108"/>
          </a:xfrm>
          <a:prstGeom prst="rect">
            <a:avLst/>
          </a:prstGeom>
          <a:noFill/>
        </p:spPr>
        <p:txBody>
          <a:bodyPr wrap="square" rtlCol="0">
            <a:spAutoFit/>
          </a:bodyPr>
          <a:lstStyle/>
          <a:p>
            <a:r>
              <a:rPr lang="en-US" altLang="zh-CN" sz="2000" b="0" i="1"/>
              <a:t>The following inequality holds with high probability:</a:t>
            </a:r>
            <a:endParaRPr lang="zh-CN" altLang="en-US" sz="2000" b="0" i="1"/>
          </a:p>
          <a:p>
            <a:endParaRPr lang="zh-CN" altLang="en-US"/>
          </a:p>
        </p:txBody>
      </p:sp>
    </p:spTree>
    <p:extLst>
      <p:ext uri="{BB962C8B-B14F-4D97-AF65-F5344CB8AC3E}">
        <p14:creationId xmlns:p14="http://schemas.microsoft.com/office/powerpoint/2010/main" val="5125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2" grpId="0"/>
      <p:bldP spid="21"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32863-315F-433F-8FEA-AFA5B69FA089}"/>
              </a:ext>
            </a:extLst>
          </p:cNvPr>
          <p:cNvSpPr>
            <a:spLocks noGrp="1"/>
          </p:cNvSpPr>
          <p:nvPr>
            <p:ph type="title"/>
          </p:nvPr>
        </p:nvSpPr>
        <p:spPr/>
        <p:txBody>
          <a:bodyPr/>
          <a:lstStyle/>
          <a:p>
            <a:r>
              <a:rPr lang="en-US" altLang="zh-CN"/>
              <a:t>Empirical Results</a:t>
            </a:r>
            <a:endParaRPr lang="zh-CN" altLang="en-US"/>
          </a:p>
        </p:txBody>
      </p:sp>
      <p:sp>
        <p:nvSpPr>
          <p:cNvPr id="3" name="内容占位符 2">
            <a:extLst>
              <a:ext uri="{FF2B5EF4-FFF2-40B4-BE49-F238E27FC236}">
                <a16:creationId xmlns:a16="http://schemas.microsoft.com/office/drawing/2014/main" id="{48836471-5FC5-4348-AD9F-D1A324870F4A}"/>
              </a:ext>
            </a:extLst>
          </p:cNvPr>
          <p:cNvSpPr>
            <a:spLocks noGrp="1"/>
          </p:cNvSpPr>
          <p:nvPr>
            <p:ph idx="1"/>
          </p:nvPr>
        </p:nvSpPr>
        <p:spPr>
          <a:xfrm>
            <a:off x="488005" y="4472490"/>
            <a:ext cx="5749031" cy="4351338"/>
          </a:xfrm>
        </p:spPr>
        <p:txBody>
          <a:bodyPr>
            <a:normAutofit/>
          </a:bodyPr>
          <a:lstStyle/>
          <a:p>
            <a:pPr algn="just">
              <a:lnSpc>
                <a:spcPct val="110000"/>
              </a:lnSpc>
            </a:pPr>
            <a:r>
              <a:rPr lang="en-US" altLang="zh-CN" sz="2400"/>
              <a:t>We construct long-tail binary datasets with different subsets:</a:t>
            </a:r>
          </a:p>
          <a:p>
            <a:pPr lvl="1" algn="just">
              <a:lnSpc>
                <a:spcPct val="110000"/>
              </a:lnSpc>
              <a:buFont typeface="Wingdings" panose="05000000000000000000" pitchFamily="2" charset="2"/>
              <a:buChar char="ü"/>
            </a:pPr>
            <a:r>
              <a:rPr lang="en-US" altLang="zh-CN" sz="2000"/>
              <a:t> Binary CIFAR-10-LT Dataset</a:t>
            </a:r>
          </a:p>
          <a:p>
            <a:pPr lvl="1" algn="just">
              <a:lnSpc>
                <a:spcPct val="110000"/>
              </a:lnSpc>
              <a:buFont typeface="Wingdings" panose="05000000000000000000" pitchFamily="2" charset="2"/>
              <a:buChar char="ü"/>
            </a:pPr>
            <a:r>
              <a:rPr lang="zh-CN" altLang="en-US" sz="2000"/>
              <a:t> </a:t>
            </a:r>
            <a:r>
              <a:rPr lang="en-US" altLang="zh-CN" sz="2000"/>
              <a:t>Binary CIFAR-100-LT Dataset</a:t>
            </a:r>
          </a:p>
          <a:p>
            <a:pPr lvl="1" algn="just">
              <a:lnSpc>
                <a:spcPct val="110000"/>
              </a:lnSpc>
              <a:buFont typeface="Wingdings" panose="05000000000000000000" pitchFamily="2" charset="2"/>
              <a:buChar char="ü"/>
            </a:pPr>
            <a:r>
              <a:rPr lang="en-US" altLang="zh-CN" sz="2000"/>
              <a:t> Binary Tiny-ImageNet-200-LT Dataset</a:t>
            </a:r>
            <a:endParaRPr lang="zh-CN" altLang="en-US" sz="3200"/>
          </a:p>
        </p:txBody>
      </p:sp>
      <p:pic>
        <p:nvPicPr>
          <p:cNvPr id="6" name="图片 5">
            <a:extLst>
              <a:ext uri="{FF2B5EF4-FFF2-40B4-BE49-F238E27FC236}">
                <a16:creationId xmlns:a16="http://schemas.microsoft.com/office/drawing/2014/main" id="{A44D1643-A335-4F05-A030-B7003FD9DD75}"/>
              </a:ext>
            </a:extLst>
          </p:cNvPr>
          <p:cNvPicPr>
            <a:picLocks noChangeAspect="1"/>
          </p:cNvPicPr>
          <p:nvPr/>
        </p:nvPicPr>
        <p:blipFill>
          <a:blip r:embed="rId4"/>
          <a:stretch>
            <a:fillRect/>
          </a:stretch>
        </p:blipFill>
        <p:spPr>
          <a:xfrm>
            <a:off x="1581334" y="1419402"/>
            <a:ext cx="9029331" cy="2620043"/>
          </a:xfrm>
          <a:prstGeom prst="rect">
            <a:avLst/>
          </a:prstGeom>
        </p:spPr>
      </p:pic>
      <p:sp>
        <p:nvSpPr>
          <p:cNvPr id="8" name="文本框 7">
            <a:extLst>
              <a:ext uri="{FF2B5EF4-FFF2-40B4-BE49-F238E27FC236}">
                <a16:creationId xmlns:a16="http://schemas.microsoft.com/office/drawing/2014/main" id="{BDFEE9D3-27EF-46C7-A1C9-71A04F4B1935}"/>
              </a:ext>
            </a:extLst>
          </p:cNvPr>
          <p:cNvSpPr txBox="1"/>
          <p:nvPr/>
        </p:nvSpPr>
        <p:spPr>
          <a:xfrm>
            <a:off x="6433084" y="4467490"/>
            <a:ext cx="5454116" cy="885242"/>
          </a:xfrm>
          <a:prstGeom prst="rect">
            <a:avLst/>
          </a:prstGeom>
          <a:noFill/>
        </p:spPr>
        <p:txBody>
          <a:bodyPr wrap="square" rtlCol="0">
            <a:spAutoFit/>
          </a:bodyPr>
          <a:lstStyle/>
          <a:p>
            <a:pPr marL="342900" indent="-342900" algn="just" defTabSz="914332">
              <a:lnSpc>
                <a:spcPct val="110000"/>
              </a:lnSpc>
              <a:spcBef>
                <a:spcPts val="1000"/>
              </a:spcBef>
              <a:buFont typeface="Arial" panose="020B0604020202020204" pitchFamily="34" charset="0"/>
              <a:buChar char="•"/>
            </a:pPr>
            <a:r>
              <a:rPr lang="en-US" altLang="zh-CN" sz="2400"/>
              <a:t>We adopt the following variant of the TPAUC metric:</a:t>
            </a:r>
            <a:endParaRPr lang="zh-CN" altLang="en-US" sz="2400"/>
          </a:p>
        </p:txBody>
      </p:sp>
      <p:pic>
        <p:nvPicPr>
          <p:cNvPr id="18" name="图片 17" descr="\documentclass{article}&#10;\usepackage{amsmath}&#10;\pagestyle{empty}&#10;\begin{document}&#10;&#10;$$&#10;\operatorname{TPAUC}(\alpha, \beta)=1-\sum_{i=1}^{n_{+}^{\alpha}} \sum_{j=1}^{n_{-}^{\beta}} \frac{\ell_{0,1}\left(f_{\boldsymbol{\theta}}\left(\boldsymbol{x}_{(i)}^{+}\right)-f\left(\boldsymbol{x}_{(j)}^{-}\right)\right)}{n_{+}^{\alpha} n_{-}^{\beta}}&#10;$$&#10;&#10;&#10;\end{document}" title="IguanaTex Bitmap Display">
            <a:extLst>
              <a:ext uri="{FF2B5EF4-FFF2-40B4-BE49-F238E27FC236}">
                <a16:creationId xmlns:a16="http://schemas.microsoft.com/office/drawing/2014/main" id="{0114CBBE-5618-483B-85F8-BEF237322697}"/>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725527" y="5538236"/>
            <a:ext cx="4934538" cy="775478"/>
          </a:xfrm>
          <a:prstGeom prst="rect">
            <a:avLst/>
          </a:prstGeom>
        </p:spPr>
      </p:pic>
      <p:sp>
        <p:nvSpPr>
          <p:cNvPr id="25" name="矩形 24">
            <a:extLst>
              <a:ext uri="{FF2B5EF4-FFF2-40B4-BE49-F238E27FC236}">
                <a16:creationId xmlns:a16="http://schemas.microsoft.com/office/drawing/2014/main" id="{EE7E557B-6FB4-4199-AD61-E56776E38E76}"/>
              </a:ext>
            </a:extLst>
          </p:cNvPr>
          <p:cNvSpPr/>
          <p:nvPr/>
        </p:nvSpPr>
        <p:spPr>
          <a:xfrm>
            <a:off x="531935" y="4467490"/>
            <a:ext cx="5638272" cy="2141493"/>
          </a:xfrm>
          <a:prstGeom prst="rect">
            <a:avLst/>
          </a:prstGeom>
          <a:noFill/>
          <a:ln w="38100">
            <a:solidFill>
              <a:srgbClr val="C1C1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7" name="矩形 26">
            <a:extLst>
              <a:ext uri="{FF2B5EF4-FFF2-40B4-BE49-F238E27FC236}">
                <a16:creationId xmlns:a16="http://schemas.microsoft.com/office/drawing/2014/main" id="{051046BF-C942-4B3B-904E-FF63DA5375C6}"/>
              </a:ext>
            </a:extLst>
          </p:cNvPr>
          <p:cNvSpPr/>
          <p:nvPr/>
        </p:nvSpPr>
        <p:spPr>
          <a:xfrm>
            <a:off x="6433084" y="4467490"/>
            <a:ext cx="5638272" cy="2141493"/>
          </a:xfrm>
          <a:prstGeom prst="rect">
            <a:avLst/>
          </a:prstGeom>
          <a:noFill/>
          <a:ln w="38100">
            <a:solidFill>
              <a:srgbClr val="C1C1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extLst>
      <p:ext uri="{BB962C8B-B14F-4D97-AF65-F5344CB8AC3E}">
        <p14:creationId xmlns:p14="http://schemas.microsoft.com/office/powerpoint/2010/main" val="1121281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AD608-5313-4108-9165-1BF6ECC34E51}"/>
              </a:ext>
            </a:extLst>
          </p:cNvPr>
          <p:cNvSpPr>
            <a:spLocks noGrp="1"/>
          </p:cNvSpPr>
          <p:nvPr>
            <p:ph type="title"/>
          </p:nvPr>
        </p:nvSpPr>
        <p:spPr/>
        <p:txBody>
          <a:bodyPr/>
          <a:lstStyle/>
          <a:p>
            <a:r>
              <a:rPr lang="en-US" altLang="zh-CN"/>
              <a:t>Empirical Results</a:t>
            </a:r>
            <a:endParaRPr lang="zh-CN" altLang="en-US"/>
          </a:p>
        </p:txBody>
      </p:sp>
      <p:sp>
        <p:nvSpPr>
          <p:cNvPr id="3" name="内容占位符 2">
            <a:extLst>
              <a:ext uri="{FF2B5EF4-FFF2-40B4-BE49-F238E27FC236}">
                <a16:creationId xmlns:a16="http://schemas.microsoft.com/office/drawing/2014/main" id="{3FBC5F6E-D01D-481E-9ABB-7E257C9FE962}"/>
              </a:ext>
            </a:extLst>
          </p:cNvPr>
          <p:cNvSpPr>
            <a:spLocks noGrp="1"/>
          </p:cNvSpPr>
          <p:nvPr>
            <p:ph idx="1"/>
          </p:nvPr>
        </p:nvSpPr>
        <p:spPr>
          <a:xfrm>
            <a:off x="349928" y="1825624"/>
            <a:ext cx="4408503" cy="4584053"/>
          </a:xfrm>
        </p:spPr>
        <p:txBody>
          <a:bodyPr>
            <a:normAutofit lnSpcReduction="10000"/>
          </a:bodyPr>
          <a:lstStyle/>
          <a:p>
            <a:pPr algn="just">
              <a:lnSpc>
                <a:spcPct val="110000"/>
              </a:lnSpc>
            </a:pPr>
            <a:r>
              <a:rPr lang="en-US" altLang="zh-CN" sz="2000"/>
              <a:t>We consider TPAUC with </a:t>
            </a:r>
          </a:p>
          <a:p>
            <a:pPr algn="just"/>
            <a:endParaRPr lang="en-US" altLang="zh-CN"/>
          </a:p>
          <a:p>
            <a:pPr algn="just"/>
            <a:endParaRPr lang="en-US" altLang="zh-CN"/>
          </a:p>
          <a:p>
            <a:pPr algn="just"/>
            <a:endParaRPr lang="en-US" altLang="zh-CN"/>
          </a:p>
          <a:p>
            <a:pPr algn="just">
              <a:lnSpc>
                <a:spcPct val="110000"/>
              </a:lnSpc>
            </a:pPr>
            <a:r>
              <a:rPr lang="en-US" altLang="zh-CN" sz="2000"/>
              <a:t>Table 1 shows the performance comparison against other methods dealing with imbalanced data. </a:t>
            </a:r>
          </a:p>
          <a:p>
            <a:pPr algn="just"/>
            <a:endParaRPr lang="en-US" altLang="zh-CN" sz="2000"/>
          </a:p>
          <a:p>
            <a:pPr algn="just">
              <a:lnSpc>
                <a:spcPct val="110000"/>
              </a:lnSpc>
            </a:pPr>
            <a:r>
              <a:rPr lang="en-US" altLang="zh-CN" sz="2000"/>
              <a:t>The empirical results demonstrate the superiority of our proposed TPAUC algorithm.</a:t>
            </a:r>
            <a:endParaRPr lang="zh-CN" altLang="en-US" sz="2000"/>
          </a:p>
        </p:txBody>
      </p:sp>
      <p:pic>
        <p:nvPicPr>
          <p:cNvPr id="5" name="图片 4">
            <a:extLst>
              <a:ext uri="{FF2B5EF4-FFF2-40B4-BE49-F238E27FC236}">
                <a16:creationId xmlns:a16="http://schemas.microsoft.com/office/drawing/2014/main" id="{B97A2189-4F81-48C0-B05D-CE56F6229E84}"/>
              </a:ext>
            </a:extLst>
          </p:cNvPr>
          <p:cNvPicPr>
            <a:picLocks noChangeAspect="1"/>
          </p:cNvPicPr>
          <p:nvPr/>
        </p:nvPicPr>
        <p:blipFill>
          <a:blip r:embed="rId6"/>
          <a:stretch>
            <a:fillRect/>
          </a:stretch>
        </p:blipFill>
        <p:spPr>
          <a:xfrm>
            <a:off x="4758431" y="2006353"/>
            <a:ext cx="7297444" cy="4115308"/>
          </a:xfrm>
          <a:prstGeom prst="rect">
            <a:avLst/>
          </a:prstGeom>
        </p:spPr>
      </p:pic>
      <p:pic>
        <p:nvPicPr>
          <p:cNvPr id="15" name="图片 14" descr="\documentclass{article}&#10;\usepackage{amsmath}&#10;\pagestyle{empty}&#10;\begin{document}&#10;$\alpha=0.3, \beta=0.3$&#10;&#10;&#10;&#10;\end{document}" title="IguanaTex Bitmap Display">
            <a:extLst>
              <a:ext uri="{FF2B5EF4-FFF2-40B4-BE49-F238E27FC236}">
                <a16:creationId xmlns:a16="http://schemas.microsoft.com/office/drawing/2014/main" id="{6C70BB50-13F3-458D-919C-908E887EA7F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652232" y="2349526"/>
            <a:ext cx="1799527" cy="237404"/>
          </a:xfrm>
          <a:prstGeom prst="rect">
            <a:avLst/>
          </a:prstGeom>
        </p:spPr>
      </p:pic>
      <p:pic>
        <p:nvPicPr>
          <p:cNvPr id="13" name="图片 12" descr="\documentclass{article}&#10;\usepackage{amsmath}&#10;\pagestyle{empty}&#10;\begin{document}&#10;&#10;$\alpha=0.4,\beta=0.4$&#10;&#10;&#10;\end{document}" title="IguanaTex Bitmap Display">
            <a:extLst>
              <a:ext uri="{FF2B5EF4-FFF2-40B4-BE49-F238E27FC236}">
                <a16:creationId xmlns:a16="http://schemas.microsoft.com/office/drawing/2014/main" id="{96644131-F826-4FEC-BFD5-BC3763211315}"/>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643354" y="2775729"/>
            <a:ext cx="1804275" cy="237405"/>
          </a:xfrm>
          <a:prstGeom prst="rect">
            <a:avLst/>
          </a:prstGeom>
        </p:spPr>
      </p:pic>
      <p:pic>
        <p:nvPicPr>
          <p:cNvPr id="17" name="图片 16" descr="\documentclass{article}&#10;\usepackage{amsmath}&#10;\pagestyle{empty}&#10;\begin{document}&#10;&#10;$\alpha=0.5,\beta=0.5$&#10;&#10;&#10;\end{document}" title="IguanaTex Bitmap Display">
            <a:extLst>
              <a:ext uri="{FF2B5EF4-FFF2-40B4-BE49-F238E27FC236}">
                <a16:creationId xmlns:a16="http://schemas.microsoft.com/office/drawing/2014/main" id="{150DD05F-22CF-4AA0-84D5-2E4F1CECF9EA}"/>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652232" y="3201934"/>
            <a:ext cx="1795397" cy="218970"/>
          </a:xfrm>
          <a:prstGeom prst="rect">
            <a:avLst/>
          </a:prstGeom>
        </p:spPr>
      </p:pic>
    </p:spTree>
    <p:extLst>
      <p:ext uri="{BB962C8B-B14F-4D97-AF65-F5344CB8AC3E}">
        <p14:creationId xmlns:p14="http://schemas.microsoft.com/office/powerpoint/2010/main" val="642265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C35AE359-2713-4676-BB95-F54A656D4F2E}"/>
              </a:ext>
            </a:extLst>
          </p:cNvPr>
          <p:cNvGrpSpPr/>
          <p:nvPr/>
        </p:nvGrpSpPr>
        <p:grpSpPr>
          <a:xfrm>
            <a:off x="4302655" y="3315609"/>
            <a:ext cx="3338135" cy="1969719"/>
            <a:chOff x="4333083" y="3289650"/>
            <a:chExt cx="3338135" cy="1969719"/>
          </a:xfrm>
        </p:grpSpPr>
        <p:sp>
          <p:nvSpPr>
            <p:cNvPr id="53" name="矩形 52">
              <a:extLst>
                <a:ext uri="{FF2B5EF4-FFF2-40B4-BE49-F238E27FC236}">
                  <a16:creationId xmlns:a16="http://schemas.microsoft.com/office/drawing/2014/main" id="{7CD1E34A-51F1-4BBF-90DB-C680B928B1FC}"/>
                </a:ext>
              </a:extLst>
            </p:cNvPr>
            <p:cNvSpPr/>
            <p:nvPr/>
          </p:nvSpPr>
          <p:spPr>
            <a:xfrm>
              <a:off x="4531741" y="3289650"/>
              <a:ext cx="2796535" cy="1969719"/>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52" name="Picture 2" descr="Spam filter">
              <a:extLst>
                <a:ext uri="{FF2B5EF4-FFF2-40B4-BE49-F238E27FC236}">
                  <a16:creationId xmlns:a16="http://schemas.microsoft.com/office/drawing/2014/main" id="{2EBD5AD4-943D-41ED-9150-25A4E6703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083" y="3537109"/>
              <a:ext cx="3338135" cy="159267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内容占位符 2">
            <a:extLst>
              <a:ext uri="{FF2B5EF4-FFF2-40B4-BE49-F238E27FC236}">
                <a16:creationId xmlns:a16="http://schemas.microsoft.com/office/drawing/2014/main" id="{7536E838-9B83-42CA-91EC-49EE7A1ACBFF}"/>
              </a:ext>
            </a:extLst>
          </p:cNvPr>
          <p:cNvSpPr>
            <a:spLocks noGrp="1"/>
          </p:cNvSpPr>
          <p:nvPr>
            <p:ph idx="1"/>
          </p:nvPr>
        </p:nvSpPr>
        <p:spPr>
          <a:xfrm>
            <a:off x="757784" y="1598631"/>
            <a:ext cx="12242800" cy="954372"/>
          </a:xfrm>
          <a:extLst>
            <a:ext uri="{909E8E84-426E-40DD-AFC4-6F175D3DCCD1}">
              <a14:hiddenFill xmlns:a14="http://schemas.microsoft.com/office/drawing/2010/main">
                <a:solidFill>
                  <a:srgbClr val="FFFFFF"/>
                </a:solidFill>
              </a14:hiddenFill>
            </a:ext>
          </a:extLst>
        </p:spPr>
        <p:txBody>
          <a:bodyPr>
            <a:normAutofit lnSpcReduction="10000"/>
          </a:bodyPr>
          <a:lstStyle/>
          <a:p>
            <a:r>
              <a:rPr lang="en-US" altLang="zh-CN"/>
              <a:t>Such ERM paradigm is problematic for imbalanced/long-tailed </a:t>
            </a:r>
          </a:p>
          <a:p>
            <a:pPr marL="0" indent="0">
              <a:buNone/>
            </a:pPr>
            <a:r>
              <a:rPr lang="en-US" altLang="zh-CN"/>
              <a:t>datasets</a:t>
            </a:r>
            <a:endParaRPr lang="zh-CN" altLang="en-US"/>
          </a:p>
        </p:txBody>
      </p:sp>
      <p:sp>
        <p:nvSpPr>
          <p:cNvPr id="2" name="标题 1">
            <a:extLst>
              <a:ext uri="{FF2B5EF4-FFF2-40B4-BE49-F238E27FC236}">
                <a16:creationId xmlns:a16="http://schemas.microsoft.com/office/drawing/2014/main" id="{39E8C166-B946-4ADC-AB4A-7B3294803E47}"/>
              </a:ext>
            </a:extLst>
          </p:cNvPr>
          <p:cNvSpPr>
            <a:spLocks noGrp="1"/>
          </p:cNvSpPr>
          <p:nvPr>
            <p:ph type="title"/>
          </p:nvPr>
        </p:nvSpPr>
        <p:spPr>
          <a:extLst>
            <a:ext uri="{909E8E84-426E-40DD-AFC4-6F175D3DCCD1}">
              <a14:hiddenFill xmlns:a14="http://schemas.microsoft.com/office/drawing/2010/main">
                <a:solidFill>
                  <a:srgbClr val="FFFFFF"/>
                </a:solidFill>
              </a14:hiddenFill>
            </a:ext>
          </a:extLst>
        </p:spPr>
        <p:txBody>
          <a:bodyPr/>
          <a:lstStyle/>
          <a:p>
            <a:r>
              <a:rPr lang="en-US" altLang="zh-CN"/>
              <a:t>Background</a:t>
            </a:r>
            <a:endParaRPr lang="zh-CN" altLang="en-US"/>
          </a:p>
        </p:txBody>
      </p:sp>
      <p:grpSp>
        <p:nvGrpSpPr>
          <p:cNvPr id="46" name="组合 45">
            <a:extLst>
              <a:ext uri="{FF2B5EF4-FFF2-40B4-BE49-F238E27FC236}">
                <a16:creationId xmlns:a16="http://schemas.microsoft.com/office/drawing/2014/main" id="{4491B698-E03B-4497-B319-98E1EE3D347D}"/>
              </a:ext>
            </a:extLst>
          </p:cNvPr>
          <p:cNvGrpSpPr/>
          <p:nvPr/>
        </p:nvGrpSpPr>
        <p:grpSpPr>
          <a:xfrm>
            <a:off x="982452" y="2645572"/>
            <a:ext cx="3330769" cy="2714736"/>
            <a:chOff x="982452" y="2567877"/>
            <a:chExt cx="3330769" cy="2714736"/>
          </a:xfrm>
        </p:grpSpPr>
        <p:grpSp>
          <p:nvGrpSpPr>
            <p:cNvPr id="18" name="组合 17">
              <a:extLst>
                <a:ext uri="{FF2B5EF4-FFF2-40B4-BE49-F238E27FC236}">
                  <a16:creationId xmlns:a16="http://schemas.microsoft.com/office/drawing/2014/main" id="{A88D063A-376B-4D6B-A12B-E538816AEE35}"/>
                </a:ext>
              </a:extLst>
            </p:cNvPr>
            <p:cNvGrpSpPr/>
            <p:nvPr/>
          </p:nvGrpSpPr>
          <p:grpSpPr>
            <a:xfrm>
              <a:off x="982452" y="3312895"/>
              <a:ext cx="3330769" cy="1969718"/>
              <a:chOff x="10204522" y="2248947"/>
              <a:chExt cx="2525752" cy="1477489"/>
            </a:xfrm>
          </p:grpSpPr>
          <p:pic>
            <p:nvPicPr>
              <p:cNvPr id="19" name="图片 18">
                <a:extLst>
                  <a:ext uri="{FF2B5EF4-FFF2-40B4-BE49-F238E27FC236}">
                    <a16:creationId xmlns:a16="http://schemas.microsoft.com/office/drawing/2014/main" id="{5B181924-9D85-4591-947C-1242155DE4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6268" y="2248947"/>
                <a:ext cx="1495986" cy="1112400"/>
              </a:xfrm>
              <a:prstGeom prst="rect">
                <a:avLst/>
              </a:prstGeom>
            </p:spPr>
          </p:pic>
          <p:grpSp>
            <p:nvGrpSpPr>
              <p:cNvPr id="20" name="组合 19">
                <a:extLst>
                  <a:ext uri="{FF2B5EF4-FFF2-40B4-BE49-F238E27FC236}">
                    <a16:creationId xmlns:a16="http://schemas.microsoft.com/office/drawing/2014/main" id="{0F9CECEA-B40B-4EA2-96E3-C13F0C277FAB}"/>
                  </a:ext>
                </a:extLst>
              </p:cNvPr>
              <p:cNvGrpSpPr/>
              <p:nvPr/>
            </p:nvGrpSpPr>
            <p:grpSpPr>
              <a:xfrm>
                <a:off x="10204522" y="2248949"/>
                <a:ext cx="2525752" cy="1477487"/>
                <a:chOff x="402552" y="2706691"/>
                <a:chExt cx="2525752" cy="1477487"/>
              </a:xfrm>
            </p:grpSpPr>
            <p:grpSp>
              <p:nvGrpSpPr>
                <p:cNvPr id="21" name="组合 20">
                  <a:extLst>
                    <a:ext uri="{FF2B5EF4-FFF2-40B4-BE49-F238E27FC236}">
                      <a16:creationId xmlns:a16="http://schemas.microsoft.com/office/drawing/2014/main" id="{97F2F4CC-827E-4F91-BCAD-9B94DE5983F3}"/>
                    </a:ext>
                  </a:extLst>
                </p:cNvPr>
                <p:cNvGrpSpPr/>
                <p:nvPr/>
              </p:nvGrpSpPr>
              <p:grpSpPr>
                <a:xfrm>
                  <a:off x="863757" y="2706691"/>
                  <a:ext cx="1440000" cy="1080000"/>
                  <a:chOff x="1452282" y="3825487"/>
                  <a:chExt cx="1440000" cy="1080000"/>
                </a:xfrm>
              </p:grpSpPr>
              <p:cxnSp>
                <p:nvCxnSpPr>
                  <p:cNvPr id="25" name="直接箭头连接符 24">
                    <a:extLst>
                      <a:ext uri="{FF2B5EF4-FFF2-40B4-BE49-F238E27FC236}">
                        <a16:creationId xmlns:a16="http://schemas.microsoft.com/office/drawing/2014/main" id="{AC934160-2FB3-418B-A9F2-7DD26B95F9B1}"/>
                      </a:ext>
                    </a:extLst>
                  </p:cNvPr>
                  <p:cNvCxnSpPr/>
                  <p:nvPr/>
                </p:nvCxnSpPr>
                <p:spPr>
                  <a:xfrm>
                    <a:off x="1452282" y="4905487"/>
                    <a:ext cx="1440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8983F1B7-5B5D-4D5A-820C-BB0BF40D801E}"/>
                      </a:ext>
                    </a:extLst>
                  </p:cNvPr>
                  <p:cNvCxnSpPr>
                    <a:cxnSpLocks/>
                  </p:cNvCxnSpPr>
                  <p:nvPr/>
                </p:nvCxnSpPr>
                <p:spPr>
                  <a:xfrm flipV="1">
                    <a:off x="1452282" y="3825487"/>
                    <a:ext cx="0" cy="10800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2" name="文本框 21">
                  <a:extLst>
                    <a:ext uri="{FF2B5EF4-FFF2-40B4-BE49-F238E27FC236}">
                      <a16:creationId xmlns:a16="http://schemas.microsoft.com/office/drawing/2014/main" id="{8557529A-8658-40C6-AD68-0425E87D0151}"/>
                    </a:ext>
                  </a:extLst>
                </p:cNvPr>
                <p:cNvSpPr txBox="1"/>
                <p:nvPr/>
              </p:nvSpPr>
              <p:spPr>
                <a:xfrm>
                  <a:off x="1744236" y="3890133"/>
                  <a:ext cx="1184068" cy="290310"/>
                </a:xfrm>
                <a:prstGeom prst="rect">
                  <a:avLst/>
                </a:prstGeom>
                <a:noFill/>
              </p:spPr>
              <p:txBody>
                <a:bodyPr wrap="square" rtlCol="0">
                  <a:spAutoFit/>
                </a:bodyPr>
                <a:lstStyle/>
                <a:p>
                  <a:r>
                    <a:rPr lang="en-US" altLang="zh-CN" sz="1600" b="1">
                      <a:solidFill>
                        <a:srgbClr val="92CEDE"/>
                      </a:solidFill>
                    </a:rPr>
                    <a:t>Tail-class</a:t>
                  </a:r>
                  <a:endParaRPr lang="zh-CN" altLang="en-US" sz="1600" b="1">
                    <a:solidFill>
                      <a:srgbClr val="92CEDE"/>
                    </a:solidFill>
                  </a:endParaRPr>
                </a:p>
              </p:txBody>
            </p:sp>
            <p:sp>
              <p:nvSpPr>
                <p:cNvPr id="23" name="文本框 22">
                  <a:extLst>
                    <a:ext uri="{FF2B5EF4-FFF2-40B4-BE49-F238E27FC236}">
                      <a16:creationId xmlns:a16="http://schemas.microsoft.com/office/drawing/2014/main" id="{F95A5F6E-13FC-458A-B693-018E017D8A4A}"/>
                    </a:ext>
                  </a:extLst>
                </p:cNvPr>
                <p:cNvSpPr txBox="1"/>
                <p:nvPr/>
              </p:nvSpPr>
              <p:spPr>
                <a:xfrm>
                  <a:off x="402552" y="3893868"/>
                  <a:ext cx="970117" cy="290310"/>
                </a:xfrm>
                <a:prstGeom prst="rect">
                  <a:avLst/>
                </a:prstGeom>
                <a:noFill/>
              </p:spPr>
              <p:txBody>
                <a:bodyPr wrap="none" rtlCol="0">
                  <a:spAutoFit/>
                </a:bodyPr>
                <a:lstStyle/>
                <a:p>
                  <a:r>
                    <a:rPr lang="en-US" altLang="zh-CN" sz="1600" b="1">
                      <a:solidFill>
                        <a:srgbClr val="F4AC70"/>
                      </a:solidFill>
                    </a:rPr>
                    <a:t>Head-class</a:t>
                  </a:r>
                  <a:endParaRPr lang="zh-CN" altLang="en-US" sz="1600" b="1">
                    <a:solidFill>
                      <a:srgbClr val="F4AC70"/>
                    </a:solidFill>
                  </a:endParaRPr>
                </a:p>
              </p:txBody>
            </p:sp>
            <p:sp>
              <p:nvSpPr>
                <p:cNvPr id="24" name="文本框 23">
                  <a:extLst>
                    <a:ext uri="{FF2B5EF4-FFF2-40B4-BE49-F238E27FC236}">
                      <a16:creationId xmlns:a16="http://schemas.microsoft.com/office/drawing/2014/main" id="{9F965FCB-E20D-4BE1-AC13-90B213B95899}"/>
                    </a:ext>
                  </a:extLst>
                </p:cNvPr>
                <p:cNvSpPr txBox="1"/>
                <p:nvPr/>
              </p:nvSpPr>
              <p:spPr>
                <a:xfrm rot="5400000">
                  <a:off x="200568" y="3045176"/>
                  <a:ext cx="808526" cy="298338"/>
                </a:xfrm>
                <a:prstGeom prst="rect">
                  <a:avLst/>
                </a:prstGeom>
                <a:noFill/>
              </p:spPr>
              <p:txBody>
                <a:bodyPr wrap="none" rtlCol="0">
                  <a:spAutoFit/>
                </a:bodyPr>
                <a:lstStyle/>
                <a:p>
                  <a:r>
                    <a:rPr lang="en-US" altLang="zh-CN"/>
                    <a:t>Sample</a:t>
                  </a:r>
                  <a:endParaRPr lang="zh-CN" altLang="en-US"/>
                </a:p>
              </p:txBody>
            </p:sp>
          </p:grpSp>
        </p:grpSp>
        <p:grpSp>
          <p:nvGrpSpPr>
            <p:cNvPr id="40" name="组合 39">
              <a:extLst>
                <a:ext uri="{FF2B5EF4-FFF2-40B4-BE49-F238E27FC236}">
                  <a16:creationId xmlns:a16="http://schemas.microsoft.com/office/drawing/2014/main" id="{48405413-7F85-4CE3-A472-817513EB4A07}"/>
                </a:ext>
              </a:extLst>
            </p:cNvPr>
            <p:cNvGrpSpPr/>
            <p:nvPr/>
          </p:nvGrpSpPr>
          <p:grpSpPr>
            <a:xfrm>
              <a:off x="1523280" y="2567877"/>
              <a:ext cx="2101217" cy="416695"/>
              <a:chOff x="1417573" y="2517878"/>
              <a:chExt cx="2101217" cy="416695"/>
            </a:xfrm>
          </p:grpSpPr>
          <p:sp>
            <p:nvSpPr>
              <p:cNvPr id="36" name="文本框 35">
                <a:extLst>
                  <a:ext uri="{FF2B5EF4-FFF2-40B4-BE49-F238E27FC236}">
                    <a16:creationId xmlns:a16="http://schemas.microsoft.com/office/drawing/2014/main" id="{ACA2299B-43FA-47FF-8DF2-AA00F2BC79B7}"/>
                  </a:ext>
                </a:extLst>
              </p:cNvPr>
              <p:cNvSpPr txBox="1"/>
              <p:nvPr/>
            </p:nvSpPr>
            <p:spPr>
              <a:xfrm>
                <a:off x="1417573" y="2517878"/>
                <a:ext cx="2101217" cy="400110"/>
              </a:xfrm>
              <a:prstGeom prst="rect">
                <a:avLst/>
              </a:prstGeom>
              <a:noFill/>
            </p:spPr>
            <p:txBody>
              <a:bodyPr wrap="square" rtlCol="0">
                <a:spAutoFit/>
              </a:bodyPr>
              <a:lstStyle/>
              <a:p>
                <a:pPr algn="ctr" fontAlgn="base">
                  <a:spcBef>
                    <a:spcPts val="600"/>
                  </a:spcBef>
                  <a:spcAft>
                    <a:spcPts val="600"/>
                  </a:spcAft>
                  <a:defRPr/>
                </a:pPr>
                <a:r>
                  <a:rPr lang="en-US" altLang="zh-CN" sz="2000"/>
                  <a:t>Long-tailed</a:t>
                </a:r>
                <a:r>
                  <a:rPr lang="zh-CN" altLang="en-US" sz="2000"/>
                  <a:t> </a:t>
                </a:r>
                <a:r>
                  <a:rPr lang="en-US" altLang="zh-CN" sz="2000"/>
                  <a:t>data</a:t>
                </a:r>
              </a:p>
            </p:txBody>
          </p:sp>
          <p:sp>
            <p:nvSpPr>
              <p:cNvPr id="37" name="矩形: 圆角 36">
                <a:extLst>
                  <a:ext uri="{FF2B5EF4-FFF2-40B4-BE49-F238E27FC236}">
                    <a16:creationId xmlns:a16="http://schemas.microsoft.com/office/drawing/2014/main" id="{9D19D0C5-9791-406A-B39D-656A22D6F698}"/>
                  </a:ext>
                </a:extLst>
              </p:cNvPr>
              <p:cNvSpPr/>
              <p:nvPr/>
            </p:nvSpPr>
            <p:spPr>
              <a:xfrm>
                <a:off x="1418819" y="2541681"/>
                <a:ext cx="2024446" cy="39289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2" name="组合 31">
            <a:extLst>
              <a:ext uri="{FF2B5EF4-FFF2-40B4-BE49-F238E27FC236}">
                <a16:creationId xmlns:a16="http://schemas.microsoft.com/office/drawing/2014/main" id="{E1064B18-CFB7-40A5-8894-1398F0940CA1}"/>
              </a:ext>
            </a:extLst>
          </p:cNvPr>
          <p:cNvGrpSpPr/>
          <p:nvPr/>
        </p:nvGrpSpPr>
        <p:grpSpPr>
          <a:xfrm>
            <a:off x="4863212" y="2645572"/>
            <a:ext cx="2094278" cy="402253"/>
            <a:chOff x="5011614" y="2453577"/>
            <a:chExt cx="2094278" cy="402253"/>
          </a:xfrm>
        </p:grpSpPr>
        <p:sp>
          <p:nvSpPr>
            <p:cNvPr id="33" name="矩形 32">
              <a:extLst>
                <a:ext uri="{FF2B5EF4-FFF2-40B4-BE49-F238E27FC236}">
                  <a16:creationId xmlns:a16="http://schemas.microsoft.com/office/drawing/2014/main" id="{AF6FBF77-1B4B-4EFA-B209-E8FC4C521C24}"/>
                </a:ext>
              </a:extLst>
            </p:cNvPr>
            <p:cNvSpPr/>
            <p:nvPr/>
          </p:nvSpPr>
          <p:spPr>
            <a:xfrm>
              <a:off x="5011614" y="2455720"/>
              <a:ext cx="2094278" cy="400110"/>
            </a:xfrm>
            <a:prstGeom prst="rect">
              <a:avLst/>
            </a:prstGeom>
          </p:spPr>
          <p:txBody>
            <a:bodyPr wrap="square">
              <a:spAutoFit/>
            </a:bodyPr>
            <a:lstStyle/>
            <a:p>
              <a:pPr algn="ctr"/>
              <a:r>
                <a:rPr lang="en-US" altLang="zh-CN" sz="2000">
                  <a:latin typeface="+mj-lt"/>
                  <a:ea typeface="微软雅黑" panose="020B0503020204020204" charset="-122"/>
                  <a:sym typeface="+mn-lt"/>
                </a:rPr>
                <a:t>Spam Detection</a:t>
              </a:r>
            </a:p>
          </p:txBody>
        </p:sp>
        <p:sp>
          <p:nvSpPr>
            <p:cNvPr id="38" name="矩形: 圆角 37">
              <a:extLst>
                <a:ext uri="{FF2B5EF4-FFF2-40B4-BE49-F238E27FC236}">
                  <a16:creationId xmlns:a16="http://schemas.microsoft.com/office/drawing/2014/main" id="{6DB7BF1D-4D48-49F8-968B-27B6073779CA}"/>
                </a:ext>
              </a:extLst>
            </p:cNvPr>
            <p:cNvSpPr/>
            <p:nvPr/>
          </p:nvSpPr>
          <p:spPr>
            <a:xfrm>
              <a:off x="5030336" y="2453577"/>
              <a:ext cx="2024446" cy="39289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9CFC44D7-04A1-4C38-A31E-9C4273A42D9E}"/>
              </a:ext>
            </a:extLst>
          </p:cNvPr>
          <p:cNvGrpSpPr/>
          <p:nvPr/>
        </p:nvGrpSpPr>
        <p:grpSpPr>
          <a:xfrm>
            <a:off x="8169465" y="2645572"/>
            <a:ext cx="2796535" cy="2645205"/>
            <a:chOff x="7940865" y="2539556"/>
            <a:chExt cx="2796535" cy="2645205"/>
          </a:xfrm>
        </p:grpSpPr>
        <p:grpSp>
          <p:nvGrpSpPr>
            <p:cNvPr id="30" name="组合 29">
              <a:extLst>
                <a:ext uri="{FF2B5EF4-FFF2-40B4-BE49-F238E27FC236}">
                  <a16:creationId xmlns:a16="http://schemas.microsoft.com/office/drawing/2014/main" id="{AB2A8B8F-E5C6-4435-A7E9-BA7413EFB86E}"/>
                </a:ext>
              </a:extLst>
            </p:cNvPr>
            <p:cNvGrpSpPr/>
            <p:nvPr/>
          </p:nvGrpSpPr>
          <p:grpSpPr>
            <a:xfrm>
              <a:off x="7940865" y="3215042"/>
              <a:ext cx="2796535" cy="1969719"/>
              <a:chOff x="7940865" y="3215042"/>
              <a:chExt cx="2796535" cy="1969719"/>
            </a:xfrm>
          </p:grpSpPr>
          <p:sp>
            <p:nvSpPr>
              <p:cNvPr id="11" name="矩形 10">
                <a:extLst>
                  <a:ext uri="{FF2B5EF4-FFF2-40B4-BE49-F238E27FC236}">
                    <a16:creationId xmlns:a16="http://schemas.microsoft.com/office/drawing/2014/main" id="{B19C509A-776E-4E05-9F21-EFFFB43D7AD5}"/>
                  </a:ext>
                </a:extLst>
              </p:cNvPr>
              <p:cNvSpPr/>
              <p:nvPr/>
            </p:nvSpPr>
            <p:spPr>
              <a:xfrm>
                <a:off x="7940865" y="3215042"/>
                <a:ext cx="2796535" cy="1969719"/>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2" name="图片 11" descr="图片包含 苹果, 水果, 照片, 海胆&#10;&#10;描述已自动生成">
                <a:extLst>
                  <a:ext uri="{FF2B5EF4-FFF2-40B4-BE49-F238E27FC236}">
                    <a16:creationId xmlns:a16="http://schemas.microsoft.com/office/drawing/2014/main" id="{44726999-81F7-47C8-9976-E47FFEBA4BD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985062" y="3345238"/>
                <a:ext cx="645354" cy="709721"/>
              </a:xfrm>
              <a:prstGeom prst="rect">
                <a:avLst/>
              </a:prstGeom>
              <a:noFill/>
              <a:effectLst>
                <a:glow rad="63500">
                  <a:schemeClr val="accent2">
                    <a:satMod val="175000"/>
                    <a:alpha val="40000"/>
                  </a:schemeClr>
                </a:glow>
              </a:effectLst>
            </p:spPr>
          </p:pic>
          <p:pic>
            <p:nvPicPr>
              <p:cNvPr id="13" name="图片 12" descr="图片包含 动物, 照片, 披萨, 看着&#10;&#10;描述已自动生成">
                <a:extLst>
                  <a:ext uri="{FF2B5EF4-FFF2-40B4-BE49-F238E27FC236}">
                    <a16:creationId xmlns:a16="http://schemas.microsoft.com/office/drawing/2014/main" id="{E0A4A995-9CDE-4236-AA7E-B7E8B3B29C20}"/>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9890291" y="4288462"/>
                <a:ext cx="645354" cy="709721"/>
              </a:xfrm>
              <a:prstGeom prst="rect">
                <a:avLst/>
              </a:prstGeom>
              <a:noFill/>
              <a:effectLst>
                <a:glow rad="63500">
                  <a:schemeClr val="accent2">
                    <a:satMod val="175000"/>
                    <a:alpha val="40000"/>
                  </a:schemeClr>
                </a:glow>
              </a:effectLst>
            </p:spPr>
          </p:pic>
          <p:pic>
            <p:nvPicPr>
              <p:cNvPr id="14" name="图片 13" descr="图片包含 动物, 照片, 看着, 大&#10;&#10;描述已自动生成">
                <a:extLst>
                  <a:ext uri="{FF2B5EF4-FFF2-40B4-BE49-F238E27FC236}">
                    <a16:creationId xmlns:a16="http://schemas.microsoft.com/office/drawing/2014/main" id="{090AC13B-5BA0-4BF2-8AD5-80277ED4589D}"/>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8159385" y="4288462"/>
                <a:ext cx="645354" cy="709721"/>
              </a:xfrm>
              <a:prstGeom prst="rect">
                <a:avLst/>
              </a:prstGeom>
              <a:noFill/>
              <a:effectLst>
                <a:glow rad="63500">
                  <a:schemeClr val="accent2">
                    <a:satMod val="175000"/>
                    <a:alpha val="40000"/>
                  </a:schemeClr>
                </a:glow>
              </a:effectLst>
            </p:spPr>
          </p:pic>
          <p:pic>
            <p:nvPicPr>
              <p:cNvPr id="15" name="图片 14" descr="图片包含 水果, 照片, 看着, 对着&#10;&#10;描述已自动生成">
                <a:extLst>
                  <a:ext uri="{FF2B5EF4-FFF2-40B4-BE49-F238E27FC236}">
                    <a16:creationId xmlns:a16="http://schemas.microsoft.com/office/drawing/2014/main" id="{6A9578E8-5857-488C-98E5-1C96F46AA658}"/>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8151190" y="3324315"/>
                <a:ext cx="645354" cy="709721"/>
              </a:xfrm>
              <a:prstGeom prst="rect">
                <a:avLst/>
              </a:prstGeom>
              <a:noFill/>
              <a:effectLst>
                <a:glow rad="63500">
                  <a:schemeClr val="accent2">
                    <a:satMod val="175000"/>
                    <a:alpha val="40000"/>
                  </a:schemeClr>
                </a:glow>
              </a:effectLst>
            </p:spPr>
          </p:pic>
          <p:pic>
            <p:nvPicPr>
              <p:cNvPr id="16" name="图片 15" descr="图片包含 水果, 照片, 看着, 男人&#10;&#10;描述已自动生成">
                <a:extLst>
                  <a:ext uri="{FF2B5EF4-FFF2-40B4-BE49-F238E27FC236}">
                    <a16:creationId xmlns:a16="http://schemas.microsoft.com/office/drawing/2014/main" id="{0947D18F-6EE3-4B4E-91E9-7EB2E06339B2}"/>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9879241" y="3317563"/>
                <a:ext cx="645354" cy="709721"/>
              </a:xfrm>
              <a:prstGeom prst="rect">
                <a:avLst/>
              </a:prstGeom>
              <a:noFill/>
              <a:effectLst>
                <a:glow rad="63500">
                  <a:schemeClr val="accent2">
                    <a:satMod val="175000"/>
                    <a:alpha val="40000"/>
                  </a:schemeClr>
                </a:glow>
              </a:effectLst>
            </p:spPr>
          </p:pic>
          <p:pic>
            <p:nvPicPr>
              <p:cNvPr id="17" name="图片 16" descr="图片包含 动物, 照片, 看着, 黑暗&#10;&#10;描述已自动生成">
                <a:extLst>
                  <a:ext uri="{FF2B5EF4-FFF2-40B4-BE49-F238E27FC236}">
                    <a16:creationId xmlns:a16="http://schemas.microsoft.com/office/drawing/2014/main" id="{6A2F3480-9F93-4C28-AE35-6B5E8C385FD5}"/>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8991641" y="4288462"/>
                <a:ext cx="645354" cy="709721"/>
              </a:xfrm>
              <a:prstGeom prst="rect">
                <a:avLst/>
              </a:prstGeom>
              <a:noFill/>
              <a:ln w="25400">
                <a:noFill/>
              </a:ln>
              <a:effectLst>
                <a:glow rad="63500">
                  <a:schemeClr val="accent1">
                    <a:satMod val="175000"/>
                    <a:alpha val="40000"/>
                  </a:schemeClr>
                </a:glow>
              </a:effectLst>
            </p:spPr>
          </p:pic>
        </p:grpSp>
        <p:grpSp>
          <p:nvGrpSpPr>
            <p:cNvPr id="35" name="组合 34">
              <a:extLst>
                <a:ext uri="{FF2B5EF4-FFF2-40B4-BE49-F238E27FC236}">
                  <a16:creationId xmlns:a16="http://schemas.microsoft.com/office/drawing/2014/main" id="{ED49AABD-9CE9-4193-A70E-CDBABBDC0D74}"/>
                </a:ext>
              </a:extLst>
            </p:cNvPr>
            <p:cNvGrpSpPr/>
            <p:nvPr/>
          </p:nvGrpSpPr>
          <p:grpSpPr>
            <a:xfrm>
              <a:off x="8198542" y="2539556"/>
              <a:ext cx="2231552" cy="400110"/>
              <a:chOff x="8387080" y="2455720"/>
              <a:chExt cx="2231552" cy="400110"/>
            </a:xfrm>
          </p:grpSpPr>
          <p:sp>
            <p:nvSpPr>
              <p:cNvPr id="34" name="矩形 33">
                <a:extLst>
                  <a:ext uri="{FF2B5EF4-FFF2-40B4-BE49-F238E27FC236}">
                    <a16:creationId xmlns:a16="http://schemas.microsoft.com/office/drawing/2014/main" id="{6470071F-D23A-4DE0-A0B1-C2C64F4ACEC2}"/>
                  </a:ext>
                </a:extLst>
              </p:cNvPr>
              <p:cNvSpPr/>
              <p:nvPr/>
            </p:nvSpPr>
            <p:spPr>
              <a:xfrm>
                <a:off x="8387080" y="2455720"/>
                <a:ext cx="2231552" cy="400110"/>
              </a:xfrm>
              <a:prstGeom prst="rect">
                <a:avLst/>
              </a:prstGeom>
            </p:spPr>
            <p:txBody>
              <a:bodyPr wrap="square">
                <a:spAutoFit/>
              </a:bodyPr>
              <a:lstStyle/>
              <a:p>
                <a:pPr algn="ctr"/>
                <a:r>
                  <a:rPr lang="en-US" altLang="zh-CN" sz="2000">
                    <a:latin typeface="+mj-lt"/>
                    <a:ea typeface="微软雅黑" panose="020B0503020204020204" pitchFamily="34" charset="-122"/>
                  </a:rPr>
                  <a:t>Disease Diagnosis</a:t>
                </a:r>
                <a:endParaRPr lang="zh-CN" altLang="en-US" sz="2000">
                  <a:latin typeface="+mj-lt"/>
                  <a:ea typeface="微软雅黑" panose="020B0503020204020204" pitchFamily="34" charset="-122"/>
                </a:endParaRPr>
              </a:p>
            </p:txBody>
          </p:sp>
          <p:sp>
            <p:nvSpPr>
              <p:cNvPr id="39" name="矩形: 圆角 38">
                <a:extLst>
                  <a:ext uri="{FF2B5EF4-FFF2-40B4-BE49-F238E27FC236}">
                    <a16:creationId xmlns:a16="http://schemas.microsoft.com/office/drawing/2014/main" id="{51F8EA72-854F-439E-B6A5-A1A3BC667077}"/>
                  </a:ext>
                </a:extLst>
              </p:cNvPr>
              <p:cNvSpPr/>
              <p:nvPr/>
            </p:nvSpPr>
            <p:spPr>
              <a:xfrm>
                <a:off x="8479710" y="2455720"/>
                <a:ext cx="2138922" cy="39289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7" name="文本框 56">
            <a:extLst>
              <a:ext uri="{FF2B5EF4-FFF2-40B4-BE49-F238E27FC236}">
                <a16:creationId xmlns:a16="http://schemas.microsoft.com/office/drawing/2014/main" id="{C075160F-55AF-4C4A-AEE9-EEEDA2A2EA15}"/>
              </a:ext>
            </a:extLst>
          </p:cNvPr>
          <p:cNvSpPr txBox="1"/>
          <p:nvPr/>
        </p:nvSpPr>
        <p:spPr>
          <a:xfrm>
            <a:off x="1205831" y="5586799"/>
            <a:ext cx="9842796" cy="1092800"/>
          </a:xfrm>
          <a:prstGeom prst="rect">
            <a:avLst/>
          </a:prstGeom>
          <a:solidFill>
            <a:schemeClr val="accent6">
              <a:lumMod val="20000"/>
              <a:lumOff val="80000"/>
            </a:schemeClr>
          </a:solidFill>
        </p:spPr>
        <p:txBody>
          <a:bodyPr wrap="square" rtlCol="0">
            <a:spAutoFit/>
          </a:bodyPr>
          <a:lstStyle/>
          <a:p>
            <a:pPr marL="285737" indent="-285737">
              <a:lnSpc>
                <a:spcPct val="120000"/>
              </a:lnSpc>
              <a:buFont typeface="Arial" panose="020B0604020202020204" pitchFamily="34" charset="0"/>
              <a:buChar char="•"/>
            </a:pPr>
            <a:r>
              <a:rPr lang="en-US" altLang="zh-CN" sz="2800">
                <a:solidFill>
                  <a:schemeClr val="accent2">
                    <a:lumMod val="75000"/>
                  </a:schemeClr>
                </a:solidFill>
              </a:rPr>
              <a:t>It is easy to get a high accuracy score by simply predicting all the samples as the majority class!</a:t>
            </a:r>
            <a:endParaRPr lang="zh-CN" altLang="en-US" sz="2800">
              <a:solidFill>
                <a:schemeClr val="accent2">
                  <a:lumMod val="75000"/>
                </a:schemeClr>
              </a:solidFill>
            </a:endParaRPr>
          </a:p>
        </p:txBody>
      </p:sp>
    </p:spTree>
    <p:custDataLst>
      <p:tags r:id="rId1"/>
    </p:custDataLst>
    <p:extLst>
      <p:ext uri="{BB962C8B-B14F-4D97-AF65-F5344CB8AC3E}">
        <p14:creationId xmlns:p14="http://schemas.microsoft.com/office/powerpoint/2010/main" val="161904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A4EE3-E3D9-4A95-849D-96E74FCCC26F}"/>
              </a:ext>
            </a:extLst>
          </p:cNvPr>
          <p:cNvSpPr>
            <a:spLocks noGrp="1"/>
          </p:cNvSpPr>
          <p:nvPr>
            <p:ph type="title"/>
          </p:nvPr>
        </p:nvSpPr>
        <p:spPr/>
        <p:txBody>
          <a:bodyPr/>
          <a:lstStyle/>
          <a:p>
            <a:r>
              <a:rPr lang="en-US" altLang="zh-CN"/>
              <a:t>Validation of the upper bound</a:t>
            </a:r>
            <a:endParaRPr lang="zh-CN" altLang="en-US"/>
          </a:p>
        </p:txBody>
      </p:sp>
      <p:sp>
        <p:nvSpPr>
          <p:cNvPr id="3" name="内容占位符 2">
            <a:extLst>
              <a:ext uri="{FF2B5EF4-FFF2-40B4-BE49-F238E27FC236}">
                <a16:creationId xmlns:a16="http://schemas.microsoft.com/office/drawing/2014/main" id="{9BA2242F-3DA8-428A-AE9A-2B3B4621AE1E}"/>
              </a:ext>
            </a:extLst>
          </p:cNvPr>
          <p:cNvSpPr>
            <a:spLocks noGrp="1"/>
          </p:cNvSpPr>
          <p:nvPr>
            <p:ph idx="1"/>
          </p:nvPr>
        </p:nvSpPr>
        <p:spPr>
          <a:xfrm>
            <a:off x="838200" y="1436914"/>
            <a:ext cx="4905652" cy="5233287"/>
          </a:xfrm>
        </p:spPr>
        <p:txBody>
          <a:bodyPr>
            <a:noAutofit/>
          </a:bodyPr>
          <a:lstStyle/>
          <a:p>
            <a:pPr algn="just">
              <a:lnSpc>
                <a:spcPct val="110000"/>
              </a:lnSpc>
            </a:pPr>
            <a:r>
              <a:rPr lang="en-US" altLang="zh-CN" sz="2000"/>
              <a:t>We show the training curve of different losses, where we consistently observe that :</a:t>
            </a:r>
          </a:p>
          <a:p>
            <a:pPr algn="just">
              <a:lnSpc>
                <a:spcPct val="110000"/>
              </a:lnSpc>
            </a:pPr>
            <a:endParaRPr lang="en-US" altLang="zh-CN" sz="2000"/>
          </a:p>
          <a:p>
            <a:pPr algn="just">
              <a:lnSpc>
                <a:spcPct val="110000"/>
              </a:lnSpc>
            </a:pPr>
            <a:endParaRPr lang="en-US" altLang="zh-CN" sz="2000"/>
          </a:p>
          <a:p>
            <a:pPr algn="just">
              <a:lnSpc>
                <a:spcPct val="110000"/>
              </a:lnSpc>
            </a:pPr>
            <a:endParaRPr lang="en-US" altLang="zh-CN" sz="2000"/>
          </a:p>
          <a:p>
            <a:pPr algn="just">
              <a:lnSpc>
                <a:spcPct val="110000"/>
              </a:lnSpc>
            </a:pPr>
            <a:r>
              <a:rPr lang="en-US" altLang="zh-CN" sz="2000"/>
              <a:t>This validate the proposed proposition about concave weights.</a:t>
            </a:r>
          </a:p>
          <a:p>
            <a:pPr algn="just">
              <a:lnSpc>
                <a:spcPct val="110000"/>
              </a:lnSpc>
              <a:buFont typeface="Wingdings" panose="05000000000000000000" pitchFamily="2" charset="2"/>
              <a:buChar char="Ø"/>
            </a:pPr>
            <a:endParaRPr lang="zh-CN" altLang="en-US" sz="2000"/>
          </a:p>
        </p:txBody>
      </p:sp>
      <p:pic>
        <p:nvPicPr>
          <p:cNvPr id="6" name="图片 5" descr="图表, 折线图&#10;&#10;描述已自动生成">
            <a:extLst>
              <a:ext uri="{FF2B5EF4-FFF2-40B4-BE49-F238E27FC236}">
                <a16:creationId xmlns:a16="http://schemas.microsoft.com/office/drawing/2014/main" id="{5CAC6EBA-A014-404E-A0F1-F227D9307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1719" y="1603004"/>
            <a:ext cx="6134261" cy="4573655"/>
          </a:xfrm>
          <a:prstGeom prst="rect">
            <a:avLst/>
          </a:prstGeom>
        </p:spPr>
      </p:pic>
      <p:pic>
        <p:nvPicPr>
          <p:cNvPr id="21" name="图片 20" descr="\documentclass{article}&#10;\usepackage{amsmath}&#10;\usepackage{amssymb}&#10;&#10;\pagestyle{empty}&#10;\begin{document}&#10;&#10;&#10;$$&#10;\hat{\mathcal{R}}_{\psi}^{\ell}\left(\mathcal{S}, f_{\boldsymbol{\theta}}\right) &gt;&#10;\hat{\mathcal{R}}_{\alpha,\beta}^{\ell}\left(\mathcal{S}, f_{\boldsymbol{\theta}}\right) &gt;&#10;\hat{\mathcal{R}}_{\alpha,\beta}^{0-1}\left(\mathcal{S}, f_{\boldsymbol{\theta}}\right)&#10;$$&#10;&#10;\end{document}" title="IguanaTex Bitmap Display">
            <a:extLst>
              <a:ext uri="{FF2B5EF4-FFF2-40B4-BE49-F238E27FC236}">
                <a16:creationId xmlns:a16="http://schemas.microsoft.com/office/drawing/2014/main" id="{38F60D40-6DC1-49DB-A409-69D5344480F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361424" y="2762477"/>
            <a:ext cx="3859204" cy="302324"/>
          </a:xfrm>
          <a:prstGeom prst="rect">
            <a:avLst/>
          </a:prstGeom>
        </p:spPr>
      </p:pic>
      <p:sp>
        <p:nvSpPr>
          <p:cNvPr id="26" name="文本框 25">
            <a:extLst>
              <a:ext uri="{FF2B5EF4-FFF2-40B4-BE49-F238E27FC236}">
                <a16:creationId xmlns:a16="http://schemas.microsoft.com/office/drawing/2014/main" id="{369DCBA7-D778-44B6-9B1B-99D214F65095}"/>
              </a:ext>
            </a:extLst>
          </p:cNvPr>
          <p:cNvSpPr txBox="1"/>
          <p:nvPr/>
        </p:nvSpPr>
        <p:spPr>
          <a:xfrm>
            <a:off x="838200" y="3124060"/>
            <a:ext cx="4787096" cy="369332"/>
          </a:xfrm>
          <a:prstGeom prst="rect">
            <a:avLst/>
          </a:prstGeom>
          <a:noFill/>
        </p:spPr>
        <p:txBody>
          <a:bodyPr wrap="square" rtlCol="0">
            <a:spAutoFit/>
          </a:bodyPr>
          <a:lstStyle/>
          <a:p>
            <a:r>
              <a:rPr lang="en-US" altLang="zh-CN"/>
              <a:t>App. Surr. Loss &gt;  Surr. Loss  &gt;  emp. TPAUC  </a:t>
            </a:r>
            <a:endParaRPr lang="zh-CN" altLang="en-US"/>
          </a:p>
        </p:txBody>
      </p:sp>
    </p:spTree>
    <p:extLst>
      <p:ext uri="{BB962C8B-B14F-4D97-AF65-F5344CB8AC3E}">
        <p14:creationId xmlns:p14="http://schemas.microsoft.com/office/powerpoint/2010/main" val="250053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A4EE3-E3D9-4A95-849D-96E74FCCC26F}"/>
              </a:ext>
            </a:extLst>
          </p:cNvPr>
          <p:cNvSpPr>
            <a:spLocks noGrp="1"/>
          </p:cNvSpPr>
          <p:nvPr>
            <p:ph type="title"/>
          </p:nvPr>
        </p:nvSpPr>
        <p:spPr/>
        <p:txBody>
          <a:bodyPr/>
          <a:lstStyle/>
          <a:p>
            <a:r>
              <a:rPr lang="en-US" altLang="zh-CN"/>
              <a:t>Convex vs. Concave Weighting </a:t>
            </a:r>
            <a:endParaRPr lang="zh-CN" altLang="en-US"/>
          </a:p>
        </p:txBody>
      </p:sp>
      <p:sp>
        <p:nvSpPr>
          <p:cNvPr id="3" name="内容占位符 2">
            <a:extLst>
              <a:ext uri="{FF2B5EF4-FFF2-40B4-BE49-F238E27FC236}">
                <a16:creationId xmlns:a16="http://schemas.microsoft.com/office/drawing/2014/main" id="{9BA2242F-3DA8-428A-AE9A-2B3B4621AE1E}"/>
              </a:ext>
            </a:extLst>
          </p:cNvPr>
          <p:cNvSpPr>
            <a:spLocks noGrp="1"/>
          </p:cNvSpPr>
          <p:nvPr>
            <p:ph idx="1"/>
          </p:nvPr>
        </p:nvSpPr>
        <p:spPr>
          <a:xfrm>
            <a:off x="730833" y="5483951"/>
            <a:ext cx="10730333" cy="5233287"/>
          </a:xfrm>
        </p:spPr>
        <p:txBody>
          <a:bodyPr>
            <a:noAutofit/>
          </a:bodyPr>
          <a:lstStyle/>
          <a:p>
            <a:pPr algn="just">
              <a:lnSpc>
                <a:spcPct val="110000"/>
              </a:lnSpc>
            </a:pPr>
            <a:r>
              <a:rPr lang="en-US" altLang="zh-CN" sz="2000"/>
              <a:t>We analyze the effect of      on CIFAR-10-Subset-1 with poly model</a:t>
            </a:r>
          </a:p>
          <a:p>
            <a:pPr algn="just">
              <a:lnSpc>
                <a:spcPct val="110000"/>
              </a:lnSpc>
            </a:pPr>
            <a:r>
              <a:rPr lang="en-US" altLang="zh-CN" sz="2000"/>
              <a:t>The results shows that the concave function                         significantly outperforms convex functions</a:t>
            </a:r>
          </a:p>
          <a:p>
            <a:pPr algn="just">
              <a:lnSpc>
                <a:spcPct val="110000"/>
              </a:lnSpc>
            </a:pPr>
            <a:endParaRPr lang="en-US" altLang="zh-CN" sz="2000"/>
          </a:p>
          <a:p>
            <a:pPr algn="just">
              <a:lnSpc>
                <a:spcPct val="110000"/>
              </a:lnSpc>
              <a:buFont typeface="Wingdings" panose="05000000000000000000" pitchFamily="2" charset="2"/>
              <a:buChar char="Ø"/>
            </a:pPr>
            <a:endParaRPr lang="zh-CN" altLang="en-US" sz="2000"/>
          </a:p>
        </p:txBody>
      </p:sp>
      <p:pic>
        <p:nvPicPr>
          <p:cNvPr id="24" name="图片 23" descr="\documentclass{article}&#10;\usepackage{amsmath}&#10;\pagestyle{empty}&#10;\begin{document}&#10;&#10;$\gamma$&#10;&#10;&#10;\end{document}" title="IguanaTex Bitmap Display">
            <a:extLst>
              <a:ext uri="{FF2B5EF4-FFF2-40B4-BE49-F238E27FC236}">
                <a16:creationId xmlns:a16="http://schemas.microsoft.com/office/drawing/2014/main" id="{4FD44931-5603-4356-BF8C-A8FF97332A46}"/>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854721" y="5623651"/>
            <a:ext cx="130585" cy="159929"/>
          </a:xfrm>
          <a:prstGeom prst="rect">
            <a:avLst/>
          </a:prstGeom>
        </p:spPr>
      </p:pic>
      <p:pic>
        <p:nvPicPr>
          <p:cNvPr id="22" name="图片 21" descr="图表, 箱线图&#10;&#10;描述已自动生成">
            <a:extLst>
              <a:ext uri="{FF2B5EF4-FFF2-40B4-BE49-F238E27FC236}">
                <a16:creationId xmlns:a16="http://schemas.microsoft.com/office/drawing/2014/main" id="{F532DE46-FF32-4C96-B465-935C256072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2740" y="1721451"/>
            <a:ext cx="3507091" cy="2828299"/>
          </a:xfrm>
          <a:prstGeom prst="rect">
            <a:avLst/>
          </a:prstGeom>
        </p:spPr>
      </p:pic>
      <p:pic>
        <p:nvPicPr>
          <p:cNvPr id="26" name="图片 25" descr="图表, 箱线图&#10;&#10;描述已自动生成">
            <a:extLst>
              <a:ext uri="{FF2B5EF4-FFF2-40B4-BE49-F238E27FC236}">
                <a16:creationId xmlns:a16="http://schemas.microsoft.com/office/drawing/2014/main" id="{4DA38B26-43A6-4673-92E2-EC200EBFEF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412" y="1721451"/>
            <a:ext cx="3507091" cy="2828299"/>
          </a:xfrm>
          <a:prstGeom prst="rect">
            <a:avLst/>
          </a:prstGeom>
        </p:spPr>
      </p:pic>
      <p:pic>
        <p:nvPicPr>
          <p:cNvPr id="28" name="图片 27" descr="图表, 箱线图&#10;&#10;描述已自动生成">
            <a:extLst>
              <a:ext uri="{FF2B5EF4-FFF2-40B4-BE49-F238E27FC236}">
                <a16:creationId xmlns:a16="http://schemas.microsoft.com/office/drawing/2014/main" id="{5719F654-7151-49DB-8EC2-1BCD395E3E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12084" y="1721451"/>
            <a:ext cx="3507091" cy="2828299"/>
          </a:xfrm>
          <a:prstGeom prst="rect">
            <a:avLst/>
          </a:prstGeom>
        </p:spPr>
      </p:pic>
      <p:pic>
        <p:nvPicPr>
          <p:cNvPr id="29" name="图片 28" descr="\documentclass{article}&#10;\usepackage{amsmath}&#10;\pagestyle{empty}&#10;\begin{document}&#10;$\alpha=0.3, \beta=0.3.$&#10;&#10;&#10;&#10;\end{document}" title="IguanaTex Bitmap Display">
            <a:extLst>
              <a:ext uri="{FF2B5EF4-FFF2-40B4-BE49-F238E27FC236}">
                <a16:creationId xmlns:a16="http://schemas.microsoft.com/office/drawing/2014/main" id="{FEC18FCF-F9C5-4C45-8DCD-D7C7C008EEEF}"/>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1444804" y="4704579"/>
            <a:ext cx="1875329" cy="239200"/>
          </a:xfrm>
          <a:prstGeom prst="rect">
            <a:avLst/>
          </a:prstGeom>
        </p:spPr>
      </p:pic>
      <p:pic>
        <p:nvPicPr>
          <p:cNvPr id="33" name="图片 32" descr="\documentclass{article}&#10;\usepackage{amsmath}&#10;\pagestyle{empty}&#10;\begin{document}&#10;$\alpha=0.4, \beta=0.4.$&#10;&#10;&#10;&#10;\end{document}" title="IguanaTex Bitmap Display">
            <a:extLst>
              <a:ext uri="{FF2B5EF4-FFF2-40B4-BE49-F238E27FC236}">
                <a16:creationId xmlns:a16="http://schemas.microsoft.com/office/drawing/2014/main" id="{44B0FF32-FCC6-483E-B375-8BBD2897D59D}"/>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5407239" y="4704579"/>
            <a:ext cx="1875329" cy="239200"/>
          </a:xfrm>
          <a:prstGeom prst="rect">
            <a:avLst/>
          </a:prstGeom>
        </p:spPr>
      </p:pic>
      <p:pic>
        <p:nvPicPr>
          <p:cNvPr id="35" name="图片 34" descr="\documentclass{article}&#10;\usepackage{amsmath}&#10;\pagestyle{empty}&#10;\begin{document}&#10;$\alpha=0.5, \beta=0.5$&#10;&#10;&#10;&#10;\end{document}" title="IguanaTex Bitmap Display">
            <a:extLst>
              <a:ext uri="{FF2B5EF4-FFF2-40B4-BE49-F238E27FC236}">
                <a16:creationId xmlns:a16="http://schemas.microsoft.com/office/drawing/2014/main" id="{883015DC-E203-4CF0-A67D-C838BAE6D37F}"/>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9576052" y="4704579"/>
            <a:ext cx="1811542" cy="239200"/>
          </a:xfrm>
          <a:prstGeom prst="rect">
            <a:avLst/>
          </a:prstGeom>
        </p:spPr>
      </p:pic>
      <p:pic>
        <p:nvPicPr>
          <p:cNvPr id="46" name="图片 45" descr="\documentclass{article}&#10;\usepackage{amsmath}&#10;\pagestyle{empty}&#10;\begin{document}&#10;$((1-\gamma)^{-1}&lt; 1)$&#10;&#10;&#10;&#10;\end{document}" title="IguanaTex Bitmap Display">
            <a:extLst>
              <a:ext uri="{FF2B5EF4-FFF2-40B4-BE49-F238E27FC236}">
                <a16:creationId xmlns:a16="http://schemas.microsoft.com/office/drawing/2014/main" id="{CE05CB83-E6B5-4134-82E8-8D34BBEF0851}"/>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6024879" y="6065520"/>
            <a:ext cx="1470564" cy="241718"/>
          </a:xfrm>
          <a:prstGeom prst="rect">
            <a:avLst/>
          </a:prstGeom>
        </p:spPr>
      </p:pic>
      <p:pic>
        <p:nvPicPr>
          <p:cNvPr id="44" name="图片 43" descr="\documentclass{article}&#10;\usepackage{amsmath}&#10;\pagestyle{empty}&#10;\begin{document}&#10;$((1-\gamma)^{-1} \ge 1)$&#10;&#10;&#10;&#10;\end{document}" title="IguanaTex Bitmap Display">
            <a:extLst>
              <a:ext uri="{FF2B5EF4-FFF2-40B4-BE49-F238E27FC236}">
                <a16:creationId xmlns:a16="http://schemas.microsoft.com/office/drawing/2014/main" id="{F9E87118-6F96-4F01-B5C9-AE98B951C05D}"/>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2196285" y="6380115"/>
            <a:ext cx="1470564" cy="241718"/>
          </a:xfrm>
          <a:prstGeom prst="rect">
            <a:avLst/>
          </a:prstGeom>
        </p:spPr>
      </p:pic>
    </p:spTree>
    <p:extLst>
      <p:ext uri="{BB962C8B-B14F-4D97-AF65-F5344CB8AC3E}">
        <p14:creationId xmlns:p14="http://schemas.microsoft.com/office/powerpoint/2010/main" val="317221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AD782-E069-4568-B916-5C7DAED59B27}"/>
              </a:ext>
            </a:extLst>
          </p:cNvPr>
          <p:cNvSpPr>
            <a:spLocks noGrp="1"/>
          </p:cNvSpPr>
          <p:nvPr>
            <p:ph type="title"/>
          </p:nvPr>
        </p:nvSpPr>
        <p:spPr/>
        <p:txBody>
          <a:bodyPr/>
          <a:lstStyle/>
          <a:p>
            <a:r>
              <a:rPr lang="en-US" altLang="zh-CN"/>
              <a:t>Conclusion</a:t>
            </a:r>
            <a:endParaRPr lang="zh-CN" altLang="en-US"/>
          </a:p>
        </p:txBody>
      </p:sp>
      <p:sp>
        <p:nvSpPr>
          <p:cNvPr id="4" name="矩形 3">
            <a:extLst>
              <a:ext uri="{FF2B5EF4-FFF2-40B4-BE49-F238E27FC236}">
                <a16:creationId xmlns:a16="http://schemas.microsoft.com/office/drawing/2014/main" id="{CF4BCCB6-6568-4225-B956-2494BBC39E9F}"/>
              </a:ext>
            </a:extLst>
          </p:cNvPr>
          <p:cNvSpPr/>
          <p:nvPr/>
        </p:nvSpPr>
        <p:spPr>
          <a:xfrm>
            <a:off x="544010" y="2054707"/>
            <a:ext cx="1516284" cy="55558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Problem</a:t>
            </a:r>
            <a:endParaRPr lang="zh-CN" altLang="en-US">
              <a:solidFill>
                <a:schemeClr val="tx1"/>
              </a:solidFill>
            </a:endParaRPr>
          </a:p>
        </p:txBody>
      </p:sp>
      <p:sp>
        <p:nvSpPr>
          <p:cNvPr id="5" name="矩形 4">
            <a:extLst>
              <a:ext uri="{FF2B5EF4-FFF2-40B4-BE49-F238E27FC236}">
                <a16:creationId xmlns:a16="http://schemas.microsoft.com/office/drawing/2014/main" id="{8EFF2B61-2FE7-4F02-8B6A-6F67E940FD19}"/>
              </a:ext>
            </a:extLst>
          </p:cNvPr>
          <p:cNvSpPr/>
          <p:nvPr/>
        </p:nvSpPr>
        <p:spPr>
          <a:xfrm>
            <a:off x="2338086" y="1778266"/>
            <a:ext cx="9228881" cy="990600"/>
          </a:xfrm>
          <a:prstGeom prst="rect">
            <a:avLst/>
          </a:prstGeom>
          <a:no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D8C3284-851A-4F02-8E56-24675FAFE5C6}"/>
              </a:ext>
            </a:extLst>
          </p:cNvPr>
          <p:cNvSpPr/>
          <p:nvPr/>
        </p:nvSpPr>
        <p:spPr>
          <a:xfrm>
            <a:off x="544010" y="3359753"/>
            <a:ext cx="1516284" cy="555585"/>
          </a:xfrm>
          <a:prstGeom prst="rect">
            <a:avLst/>
          </a:prstGeom>
          <a:solidFill>
            <a:srgbClr val="B7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Method</a:t>
            </a:r>
            <a:endParaRPr lang="zh-CN" altLang="en-US">
              <a:solidFill>
                <a:schemeClr val="tx1"/>
              </a:solidFill>
            </a:endParaRPr>
          </a:p>
        </p:txBody>
      </p:sp>
      <p:sp>
        <p:nvSpPr>
          <p:cNvPr id="7" name="矩形 6">
            <a:extLst>
              <a:ext uri="{FF2B5EF4-FFF2-40B4-BE49-F238E27FC236}">
                <a16:creationId xmlns:a16="http://schemas.microsoft.com/office/drawing/2014/main" id="{A31E7FDC-8B68-4B78-9DD4-A81E1676F3A6}"/>
              </a:ext>
            </a:extLst>
          </p:cNvPr>
          <p:cNvSpPr/>
          <p:nvPr/>
        </p:nvSpPr>
        <p:spPr>
          <a:xfrm>
            <a:off x="544010" y="4819449"/>
            <a:ext cx="1516284" cy="55558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Theory</a:t>
            </a:r>
            <a:endParaRPr lang="zh-CN" altLang="en-US">
              <a:solidFill>
                <a:schemeClr val="tx1"/>
              </a:solidFill>
            </a:endParaRPr>
          </a:p>
        </p:txBody>
      </p:sp>
      <p:sp>
        <p:nvSpPr>
          <p:cNvPr id="8" name="文本框 7">
            <a:extLst>
              <a:ext uri="{FF2B5EF4-FFF2-40B4-BE49-F238E27FC236}">
                <a16:creationId xmlns:a16="http://schemas.microsoft.com/office/drawing/2014/main" id="{B49FA609-7EE8-42EF-B09B-83052E396B44}"/>
              </a:ext>
            </a:extLst>
          </p:cNvPr>
          <p:cNvSpPr txBox="1"/>
          <p:nvPr/>
        </p:nvSpPr>
        <p:spPr>
          <a:xfrm>
            <a:off x="2456725" y="1899238"/>
            <a:ext cx="9110241" cy="707886"/>
          </a:xfrm>
          <a:prstGeom prst="rect">
            <a:avLst/>
          </a:prstGeom>
          <a:noFill/>
        </p:spPr>
        <p:txBody>
          <a:bodyPr wrap="square" rtlCol="0">
            <a:spAutoFit/>
          </a:bodyPr>
          <a:lstStyle/>
          <a:p>
            <a:r>
              <a:rPr lang="en-US" altLang="zh-CN" sz="2000"/>
              <a:t>How to optimize TPAUC (AUC with FPR upper bound and a TPR lower bound)  in an </a:t>
            </a:r>
            <a:r>
              <a:rPr lang="en-US" altLang="zh-CN" sz="2000" b="1">
                <a:solidFill>
                  <a:srgbClr val="C00000"/>
                </a:solidFill>
              </a:rPr>
              <a:t>end-to-end </a:t>
            </a:r>
            <a:r>
              <a:rPr lang="en-US" altLang="zh-CN" sz="2000"/>
              <a:t>manner? </a:t>
            </a:r>
            <a:endParaRPr lang="zh-CN" altLang="en-US" sz="2000"/>
          </a:p>
        </p:txBody>
      </p:sp>
      <p:sp>
        <p:nvSpPr>
          <p:cNvPr id="9" name="矩形 8">
            <a:extLst>
              <a:ext uri="{FF2B5EF4-FFF2-40B4-BE49-F238E27FC236}">
                <a16:creationId xmlns:a16="http://schemas.microsoft.com/office/drawing/2014/main" id="{98212835-B6C9-4462-91FB-CB0CC6AE47A9}"/>
              </a:ext>
            </a:extLst>
          </p:cNvPr>
          <p:cNvSpPr/>
          <p:nvPr/>
        </p:nvSpPr>
        <p:spPr>
          <a:xfrm>
            <a:off x="2338086" y="3142246"/>
            <a:ext cx="9228881" cy="990600"/>
          </a:xfrm>
          <a:prstGeom prst="rect">
            <a:avLst/>
          </a:prstGeom>
          <a:noFill/>
          <a:ln w="28575">
            <a:solidFill>
              <a:srgbClr val="B7E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B97A762-969D-4ADD-86C6-A8D42683603F}"/>
              </a:ext>
            </a:extLst>
          </p:cNvPr>
          <p:cNvSpPr txBox="1"/>
          <p:nvPr/>
        </p:nvSpPr>
        <p:spPr>
          <a:xfrm>
            <a:off x="2456725" y="3209516"/>
            <a:ext cx="9110240" cy="923330"/>
          </a:xfrm>
          <a:prstGeom prst="rect">
            <a:avLst/>
          </a:prstGeom>
          <a:noFill/>
        </p:spPr>
        <p:txBody>
          <a:bodyPr wrap="square" rtlCol="0">
            <a:spAutoFit/>
          </a:bodyPr>
          <a:lstStyle/>
          <a:p>
            <a:r>
              <a:rPr lang="en-US" altLang="zh-CN"/>
              <a:t>A Bi-level reformulation of ERM framework for TPAUC</a:t>
            </a:r>
          </a:p>
          <a:p>
            <a:r>
              <a:rPr lang="en-US" altLang="zh-CN"/>
              <a:t>A relaxation scheme for sample selection of the inner-level problem</a:t>
            </a:r>
          </a:p>
          <a:p>
            <a:r>
              <a:rPr lang="en-US" altLang="zh-CN"/>
              <a:t>A generic surrogate objective function based on the dual correspondence</a:t>
            </a:r>
          </a:p>
        </p:txBody>
      </p:sp>
      <p:sp>
        <p:nvSpPr>
          <p:cNvPr id="11" name="矩形 10">
            <a:extLst>
              <a:ext uri="{FF2B5EF4-FFF2-40B4-BE49-F238E27FC236}">
                <a16:creationId xmlns:a16="http://schemas.microsoft.com/office/drawing/2014/main" id="{B91E9A4C-5CA5-407F-AE76-95C6C6C703BC}"/>
              </a:ext>
            </a:extLst>
          </p:cNvPr>
          <p:cNvSpPr/>
          <p:nvPr/>
        </p:nvSpPr>
        <p:spPr>
          <a:xfrm>
            <a:off x="2338084" y="4558633"/>
            <a:ext cx="9228881" cy="990600"/>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87354D5-B299-4C41-AD1A-1AD2B370CF3D}"/>
              </a:ext>
            </a:extLst>
          </p:cNvPr>
          <p:cNvSpPr txBox="1"/>
          <p:nvPr/>
        </p:nvSpPr>
        <p:spPr>
          <a:xfrm>
            <a:off x="2456723" y="4625903"/>
            <a:ext cx="9110240" cy="923330"/>
          </a:xfrm>
          <a:prstGeom prst="rect">
            <a:avLst/>
          </a:prstGeom>
          <a:noFill/>
        </p:spPr>
        <p:txBody>
          <a:bodyPr wrap="square" rtlCol="0">
            <a:spAutoFit/>
          </a:bodyPr>
          <a:lstStyle/>
          <a:p>
            <a:r>
              <a:rPr lang="en-US" altLang="zh-CN"/>
              <a:t>A sufficient condition for achieving the upper bound of the objective</a:t>
            </a:r>
          </a:p>
          <a:p>
            <a:r>
              <a:rPr lang="en-US" altLang="zh-CN"/>
              <a:t>Concave weighting functions are easier to achieve the upper bound</a:t>
            </a:r>
          </a:p>
          <a:p>
            <a:r>
              <a:rPr lang="en-US" altLang="zh-CN"/>
              <a:t>An                                                 excess risk bound for the approximated ERM</a:t>
            </a:r>
          </a:p>
        </p:txBody>
      </p:sp>
      <p:pic>
        <p:nvPicPr>
          <p:cNvPr id="13" name="图片 12" descr="\documentclass{article}&#10;\usepackage{amsmath}&#10;\usepackage{amssymb}&#10;\pagestyle{empty}&#10;\begin{document}&#10;&#10;$$&#10;\mathcal{O}((VC/n_+ + VC/n_-)^{1/2})&#10;$$&#10;&#10;&#10;\end{document}" title="IguanaTex Bitmap Display">
            <a:extLst>
              <a:ext uri="{FF2B5EF4-FFF2-40B4-BE49-F238E27FC236}">
                <a16:creationId xmlns:a16="http://schemas.microsoft.com/office/drawing/2014/main" id="{6449475A-D245-4196-B25F-4B8A53FDD2D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956529" y="5225283"/>
            <a:ext cx="2589257" cy="271543"/>
          </a:xfrm>
          <a:prstGeom prst="rect">
            <a:avLst/>
          </a:prstGeom>
        </p:spPr>
      </p:pic>
    </p:spTree>
    <p:extLst>
      <p:ext uri="{BB962C8B-B14F-4D97-AF65-F5344CB8AC3E}">
        <p14:creationId xmlns:p14="http://schemas.microsoft.com/office/powerpoint/2010/main" val="51336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500"/>
                                        <p:tgtEl>
                                          <p:spTgt spid="1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animEffect transition="in" filter="fade">
                                      <p:cBhvr>
                                        <p:cTn id="33" dur="500"/>
                                        <p:tgtEl>
                                          <p:spTgt spid="1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2" end="2"/>
                                            </p:txEl>
                                          </p:spTgt>
                                        </p:tgtEl>
                                        <p:attrNameLst>
                                          <p:attrName>style.visibility</p:attrName>
                                        </p:attrNameLst>
                                      </p:cBhvr>
                                      <p:to>
                                        <p:strVal val="visible"/>
                                      </p:to>
                                    </p:set>
                                    <p:animEffect transition="in" filter="fade">
                                      <p:cBhvr>
                                        <p:cTn id="38" dur="500"/>
                                        <p:tgtEl>
                                          <p:spTgt spid="10">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xEl>
                                              <p:pRg st="1" end="1"/>
                                            </p:txEl>
                                          </p:spTgt>
                                        </p:tgtEl>
                                        <p:attrNameLst>
                                          <p:attrName>style.visibility</p:attrName>
                                        </p:attrNameLst>
                                      </p:cBhvr>
                                      <p:to>
                                        <p:strVal val="visible"/>
                                      </p:to>
                                    </p:set>
                                    <p:animEffect transition="in" filter="fade">
                                      <p:cBhvr>
                                        <p:cTn id="56" dur="500"/>
                                        <p:tgtEl>
                                          <p:spTgt spid="12">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
                                            <p:txEl>
                                              <p:pRg st="2" end="2"/>
                                            </p:txEl>
                                          </p:spTgt>
                                        </p:tgtEl>
                                        <p:attrNameLst>
                                          <p:attrName>style.visibility</p:attrName>
                                        </p:attrNameLst>
                                      </p:cBhvr>
                                      <p:to>
                                        <p:strVal val="visible"/>
                                      </p:to>
                                    </p:set>
                                    <p:animEffect transition="in" filter="fade">
                                      <p:cBhvr>
                                        <p:cTn id="61" dur="500"/>
                                        <p:tgtEl>
                                          <p:spTgt spid="12">
                                            <p:txEl>
                                              <p:pRg st="2" end="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E51BD-E2C3-4AB2-9DFD-4794A7008780}"/>
              </a:ext>
            </a:extLst>
          </p:cNvPr>
          <p:cNvSpPr>
            <a:spLocks noGrp="1"/>
          </p:cNvSpPr>
          <p:nvPr>
            <p:ph type="title"/>
          </p:nvPr>
        </p:nvSpPr>
        <p:spPr>
          <a:xfrm>
            <a:off x="4426353" y="2766218"/>
            <a:ext cx="10515600" cy="1325563"/>
          </a:xfrm>
        </p:spPr>
        <p:txBody>
          <a:bodyPr>
            <a:normAutofit/>
          </a:bodyPr>
          <a:lstStyle/>
          <a:p>
            <a:r>
              <a:rPr lang="en-US" altLang="zh-CN" sz="8000"/>
              <a:t>Q&amp;A</a:t>
            </a:r>
            <a:endParaRPr lang="zh-CN" altLang="en-US" sz="8000"/>
          </a:p>
        </p:txBody>
      </p:sp>
    </p:spTree>
    <p:extLst>
      <p:ext uri="{BB962C8B-B14F-4D97-AF65-F5344CB8AC3E}">
        <p14:creationId xmlns:p14="http://schemas.microsoft.com/office/powerpoint/2010/main" val="3573172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04673-FBA4-42A7-8BF1-6580545C0748}"/>
              </a:ext>
            </a:extLst>
          </p:cNvPr>
          <p:cNvSpPr>
            <a:spLocks noGrp="1"/>
          </p:cNvSpPr>
          <p:nvPr>
            <p:ph type="title"/>
          </p:nvPr>
        </p:nvSpPr>
        <p:spPr/>
        <p:txBody>
          <a:bodyPr/>
          <a:lstStyle/>
          <a:p>
            <a:r>
              <a:rPr lang="en-US" altLang="zh-CN"/>
              <a:t>Background </a:t>
            </a:r>
            <a:endParaRPr lang="zh-CN" altLang="en-US"/>
          </a:p>
        </p:txBody>
      </p:sp>
      <p:sp>
        <p:nvSpPr>
          <p:cNvPr id="3" name="内容占位符 2">
            <a:extLst>
              <a:ext uri="{FF2B5EF4-FFF2-40B4-BE49-F238E27FC236}">
                <a16:creationId xmlns:a16="http://schemas.microsoft.com/office/drawing/2014/main" id="{742AA896-B27E-4703-976D-73E9B11060CF}"/>
              </a:ext>
            </a:extLst>
          </p:cNvPr>
          <p:cNvSpPr>
            <a:spLocks noGrp="1"/>
          </p:cNvSpPr>
          <p:nvPr>
            <p:ph idx="1"/>
          </p:nvPr>
        </p:nvSpPr>
        <p:spPr>
          <a:xfrm>
            <a:off x="4916588" y="2400626"/>
            <a:ext cx="5382492" cy="1325563"/>
          </a:xfrm>
          <a:noFill/>
          <a:ln w="19050">
            <a:noFill/>
          </a:ln>
        </p:spPr>
        <p:txBody>
          <a:bodyPr>
            <a:noAutofit/>
          </a:bodyPr>
          <a:lstStyle/>
          <a:p>
            <a:pPr marL="0" indent="0">
              <a:buNone/>
            </a:pPr>
            <a:r>
              <a:rPr lang="en-US" altLang="zh-CN" sz="3600"/>
              <a:t>If you can not </a:t>
            </a:r>
            <a:r>
              <a:rPr lang="en-US" altLang="zh-CN" sz="3600" b="1">
                <a:solidFill>
                  <a:srgbClr val="C55A11"/>
                </a:solidFill>
              </a:rPr>
              <a:t>measure</a:t>
            </a:r>
            <a:r>
              <a:rPr lang="en-US" altLang="zh-CN" sz="3600"/>
              <a:t> it,</a:t>
            </a:r>
            <a:r>
              <a:rPr lang="zh-CN" altLang="en-US" sz="3600"/>
              <a:t> </a:t>
            </a:r>
            <a:endParaRPr lang="en-US" altLang="zh-CN" sz="3600"/>
          </a:p>
          <a:p>
            <a:pPr marL="0" indent="0">
              <a:buNone/>
            </a:pPr>
            <a:r>
              <a:rPr lang="en-US" altLang="zh-CN" sz="3600"/>
              <a:t>you can not improve it</a:t>
            </a:r>
            <a:endParaRPr lang="zh-CN" altLang="en-US" sz="3600"/>
          </a:p>
        </p:txBody>
      </p:sp>
      <p:pic>
        <p:nvPicPr>
          <p:cNvPr id="5" name="图片 4" descr="男人的脸&#10;&#10;描述已自动生成">
            <a:extLst>
              <a:ext uri="{FF2B5EF4-FFF2-40B4-BE49-F238E27FC236}">
                <a16:creationId xmlns:a16="http://schemas.microsoft.com/office/drawing/2014/main" id="{E11BD1AE-AE8E-403A-9763-4543464B4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538" y="2158843"/>
            <a:ext cx="1924050" cy="2371725"/>
          </a:xfrm>
          <a:prstGeom prst="rect">
            <a:avLst/>
          </a:prstGeom>
        </p:spPr>
      </p:pic>
      <p:sp>
        <p:nvSpPr>
          <p:cNvPr id="6" name="文本框 5">
            <a:extLst>
              <a:ext uri="{FF2B5EF4-FFF2-40B4-BE49-F238E27FC236}">
                <a16:creationId xmlns:a16="http://schemas.microsoft.com/office/drawing/2014/main" id="{01746168-B85E-42A2-A2D4-D8EBDEDCF03A}"/>
              </a:ext>
            </a:extLst>
          </p:cNvPr>
          <p:cNvSpPr txBox="1"/>
          <p:nvPr/>
        </p:nvSpPr>
        <p:spPr>
          <a:xfrm>
            <a:off x="4916588" y="3902788"/>
            <a:ext cx="2101879" cy="461665"/>
          </a:xfrm>
          <a:prstGeom prst="rect">
            <a:avLst/>
          </a:prstGeom>
          <a:noFill/>
        </p:spPr>
        <p:txBody>
          <a:bodyPr wrap="square" rtlCol="0">
            <a:spAutoFit/>
          </a:bodyPr>
          <a:lstStyle/>
          <a:p>
            <a:r>
              <a:rPr lang="en-US" altLang="zh-CN" sz="2400"/>
              <a:t>~Lord Kelvin</a:t>
            </a:r>
            <a:endParaRPr lang="zh-CN" altLang="en-US" sz="2400"/>
          </a:p>
        </p:txBody>
      </p:sp>
      <p:sp>
        <p:nvSpPr>
          <p:cNvPr id="8" name="文本框 7">
            <a:extLst>
              <a:ext uri="{FF2B5EF4-FFF2-40B4-BE49-F238E27FC236}">
                <a16:creationId xmlns:a16="http://schemas.microsoft.com/office/drawing/2014/main" id="{1BDB10C4-A375-4204-B549-2683894E6A8F}"/>
              </a:ext>
            </a:extLst>
          </p:cNvPr>
          <p:cNvSpPr txBox="1"/>
          <p:nvPr/>
        </p:nvSpPr>
        <p:spPr>
          <a:xfrm>
            <a:off x="1205831" y="5586799"/>
            <a:ext cx="9842796" cy="575735"/>
          </a:xfrm>
          <a:prstGeom prst="rect">
            <a:avLst/>
          </a:prstGeom>
          <a:solidFill>
            <a:srgbClr val="D9EDF4"/>
          </a:solidFill>
        </p:spPr>
        <p:txBody>
          <a:bodyPr wrap="square" rtlCol="0">
            <a:spAutoFit/>
          </a:bodyPr>
          <a:lstStyle/>
          <a:p>
            <a:pPr algn="ctr">
              <a:lnSpc>
                <a:spcPct val="120000"/>
              </a:lnSpc>
            </a:pPr>
            <a:r>
              <a:rPr lang="en-US" altLang="zh-CN" sz="2800" b="1"/>
              <a:t>Seek out a suitable metric for imbalanced datasets</a:t>
            </a:r>
            <a:endParaRPr lang="zh-CN" altLang="en-US" sz="2800" b="1"/>
          </a:p>
        </p:txBody>
      </p:sp>
      <p:sp>
        <p:nvSpPr>
          <p:cNvPr id="9" name="矩形 8">
            <a:extLst>
              <a:ext uri="{FF2B5EF4-FFF2-40B4-BE49-F238E27FC236}">
                <a16:creationId xmlns:a16="http://schemas.microsoft.com/office/drawing/2014/main" id="{66D99DD2-DB93-41E7-A1A1-8A3370B97D62}"/>
              </a:ext>
            </a:extLst>
          </p:cNvPr>
          <p:cNvSpPr/>
          <p:nvPr/>
        </p:nvSpPr>
        <p:spPr>
          <a:xfrm>
            <a:off x="1691640" y="1889760"/>
            <a:ext cx="8900160" cy="3108960"/>
          </a:xfrm>
          <a:custGeom>
            <a:avLst/>
            <a:gdLst>
              <a:gd name="connsiteX0" fmla="*/ 0 w 8900160"/>
              <a:gd name="connsiteY0" fmla="*/ 0 h 3108960"/>
              <a:gd name="connsiteX1" fmla="*/ 771347 w 8900160"/>
              <a:gd name="connsiteY1" fmla="*/ 0 h 3108960"/>
              <a:gd name="connsiteX2" fmla="*/ 1186688 w 8900160"/>
              <a:gd name="connsiteY2" fmla="*/ 0 h 3108960"/>
              <a:gd name="connsiteX3" fmla="*/ 1958035 w 8900160"/>
              <a:gd name="connsiteY3" fmla="*/ 0 h 3108960"/>
              <a:gd name="connsiteX4" fmla="*/ 2284374 w 8900160"/>
              <a:gd name="connsiteY4" fmla="*/ 0 h 3108960"/>
              <a:gd name="connsiteX5" fmla="*/ 2877718 w 8900160"/>
              <a:gd name="connsiteY5" fmla="*/ 0 h 3108960"/>
              <a:gd name="connsiteX6" fmla="*/ 3649066 w 8900160"/>
              <a:gd name="connsiteY6" fmla="*/ 0 h 3108960"/>
              <a:gd name="connsiteX7" fmla="*/ 4064406 w 8900160"/>
              <a:gd name="connsiteY7" fmla="*/ 0 h 3108960"/>
              <a:gd name="connsiteX8" fmla="*/ 4568749 w 8900160"/>
              <a:gd name="connsiteY8" fmla="*/ 0 h 3108960"/>
              <a:gd name="connsiteX9" fmla="*/ 5340096 w 8900160"/>
              <a:gd name="connsiteY9" fmla="*/ 0 h 3108960"/>
              <a:gd name="connsiteX10" fmla="*/ 6022442 w 8900160"/>
              <a:gd name="connsiteY10" fmla="*/ 0 h 3108960"/>
              <a:gd name="connsiteX11" fmla="*/ 6704787 w 8900160"/>
              <a:gd name="connsiteY11" fmla="*/ 0 h 3108960"/>
              <a:gd name="connsiteX12" fmla="*/ 7120128 w 8900160"/>
              <a:gd name="connsiteY12" fmla="*/ 0 h 3108960"/>
              <a:gd name="connsiteX13" fmla="*/ 7713472 w 8900160"/>
              <a:gd name="connsiteY13" fmla="*/ 0 h 3108960"/>
              <a:gd name="connsiteX14" fmla="*/ 8128813 w 8900160"/>
              <a:gd name="connsiteY14" fmla="*/ 0 h 3108960"/>
              <a:gd name="connsiteX15" fmla="*/ 8900160 w 8900160"/>
              <a:gd name="connsiteY15" fmla="*/ 0 h 3108960"/>
              <a:gd name="connsiteX16" fmla="*/ 8900160 w 8900160"/>
              <a:gd name="connsiteY16" fmla="*/ 580339 h 3108960"/>
              <a:gd name="connsiteX17" fmla="*/ 8900160 w 8900160"/>
              <a:gd name="connsiteY17" fmla="*/ 1129589 h 3108960"/>
              <a:gd name="connsiteX18" fmla="*/ 8900160 w 8900160"/>
              <a:gd name="connsiteY18" fmla="*/ 1554480 h 3108960"/>
              <a:gd name="connsiteX19" fmla="*/ 8900160 w 8900160"/>
              <a:gd name="connsiteY19" fmla="*/ 1979371 h 3108960"/>
              <a:gd name="connsiteX20" fmla="*/ 8900160 w 8900160"/>
              <a:gd name="connsiteY20" fmla="*/ 2404262 h 3108960"/>
              <a:gd name="connsiteX21" fmla="*/ 8900160 w 8900160"/>
              <a:gd name="connsiteY21" fmla="*/ 3108960 h 3108960"/>
              <a:gd name="connsiteX22" fmla="*/ 8217814 w 8900160"/>
              <a:gd name="connsiteY22" fmla="*/ 3108960 h 3108960"/>
              <a:gd name="connsiteX23" fmla="*/ 7535469 w 8900160"/>
              <a:gd name="connsiteY23" fmla="*/ 3108960 h 3108960"/>
              <a:gd name="connsiteX24" fmla="*/ 6853123 w 8900160"/>
              <a:gd name="connsiteY24" fmla="*/ 3108960 h 3108960"/>
              <a:gd name="connsiteX25" fmla="*/ 6259779 w 8900160"/>
              <a:gd name="connsiteY25" fmla="*/ 3108960 h 3108960"/>
              <a:gd name="connsiteX26" fmla="*/ 5577434 w 8900160"/>
              <a:gd name="connsiteY26" fmla="*/ 3108960 h 3108960"/>
              <a:gd name="connsiteX27" fmla="*/ 5251094 w 8900160"/>
              <a:gd name="connsiteY27" fmla="*/ 3108960 h 3108960"/>
              <a:gd name="connsiteX28" fmla="*/ 4746752 w 8900160"/>
              <a:gd name="connsiteY28" fmla="*/ 3108960 h 3108960"/>
              <a:gd name="connsiteX29" fmla="*/ 3975405 w 8900160"/>
              <a:gd name="connsiteY29" fmla="*/ 3108960 h 3108960"/>
              <a:gd name="connsiteX30" fmla="*/ 3649066 w 8900160"/>
              <a:gd name="connsiteY30" fmla="*/ 3108960 h 3108960"/>
              <a:gd name="connsiteX31" fmla="*/ 3144723 w 8900160"/>
              <a:gd name="connsiteY31" fmla="*/ 3108960 h 3108960"/>
              <a:gd name="connsiteX32" fmla="*/ 2818384 w 8900160"/>
              <a:gd name="connsiteY32" fmla="*/ 3108960 h 3108960"/>
              <a:gd name="connsiteX33" fmla="*/ 2492045 w 8900160"/>
              <a:gd name="connsiteY33" fmla="*/ 3108960 h 3108960"/>
              <a:gd name="connsiteX34" fmla="*/ 1720698 w 8900160"/>
              <a:gd name="connsiteY34" fmla="*/ 3108960 h 3108960"/>
              <a:gd name="connsiteX35" fmla="*/ 1038352 w 8900160"/>
              <a:gd name="connsiteY35" fmla="*/ 3108960 h 3108960"/>
              <a:gd name="connsiteX36" fmla="*/ 0 w 8900160"/>
              <a:gd name="connsiteY36" fmla="*/ 3108960 h 3108960"/>
              <a:gd name="connsiteX37" fmla="*/ 0 w 8900160"/>
              <a:gd name="connsiteY37" fmla="*/ 2684069 h 3108960"/>
              <a:gd name="connsiteX38" fmla="*/ 0 w 8900160"/>
              <a:gd name="connsiteY38" fmla="*/ 2134819 h 3108960"/>
              <a:gd name="connsiteX39" fmla="*/ 0 w 8900160"/>
              <a:gd name="connsiteY39" fmla="*/ 1647749 h 3108960"/>
              <a:gd name="connsiteX40" fmla="*/ 0 w 8900160"/>
              <a:gd name="connsiteY40" fmla="*/ 1067410 h 3108960"/>
              <a:gd name="connsiteX41" fmla="*/ 0 w 8900160"/>
              <a:gd name="connsiteY41" fmla="*/ 487070 h 3108960"/>
              <a:gd name="connsiteX42" fmla="*/ 0 w 8900160"/>
              <a:gd name="connsiteY42" fmla="*/ 0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900160" h="3108960" extrusionOk="0">
                <a:moveTo>
                  <a:pt x="0" y="0"/>
                </a:moveTo>
                <a:cubicBezTo>
                  <a:pt x="248348" y="-31522"/>
                  <a:pt x="546061" y="8750"/>
                  <a:pt x="771347" y="0"/>
                </a:cubicBezTo>
                <a:cubicBezTo>
                  <a:pt x="996633" y="-8750"/>
                  <a:pt x="1098118" y="1432"/>
                  <a:pt x="1186688" y="0"/>
                </a:cubicBezTo>
                <a:cubicBezTo>
                  <a:pt x="1275258" y="-1432"/>
                  <a:pt x="1702424" y="85020"/>
                  <a:pt x="1958035" y="0"/>
                </a:cubicBezTo>
                <a:cubicBezTo>
                  <a:pt x="2213646" y="-85020"/>
                  <a:pt x="2212088" y="34009"/>
                  <a:pt x="2284374" y="0"/>
                </a:cubicBezTo>
                <a:cubicBezTo>
                  <a:pt x="2356660" y="-34009"/>
                  <a:pt x="2747744" y="22190"/>
                  <a:pt x="2877718" y="0"/>
                </a:cubicBezTo>
                <a:cubicBezTo>
                  <a:pt x="3007692" y="-22190"/>
                  <a:pt x="3267636" y="64675"/>
                  <a:pt x="3649066" y="0"/>
                </a:cubicBezTo>
                <a:cubicBezTo>
                  <a:pt x="4030496" y="-64675"/>
                  <a:pt x="3867447" y="33603"/>
                  <a:pt x="4064406" y="0"/>
                </a:cubicBezTo>
                <a:cubicBezTo>
                  <a:pt x="4261365" y="-33603"/>
                  <a:pt x="4345264" y="18990"/>
                  <a:pt x="4568749" y="0"/>
                </a:cubicBezTo>
                <a:cubicBezTo>
                  <a:pt x="4792234" y="-18990"/>
                  <a:pt x="5057616" y="1308"/>
                  <a:pt x="5340096" y="0"/>
                </a:cubicBezTo>
                <a:cubicBezTo>
                  <a:pt x="5622576" y="-1308"/>
                  <a:pt x="5869598" y="63195"/>
                  <a:pt x="6022442" y="0"/>
                </a:cubicBezTo>
                <a:cubicBezTo>
                  <a:pt x="6175286" y="-63195"/>
                  <a:pt x="6474316" y="15031"/>
                  <a:pt x="6704787" y="0"/>
                </a:cubicBezTo>
                <a:cubicBezTo>
                  <a:pt x="6935258" y="-15031"/>
                  <a:pt x="7007482" y="5288"/>
                  <a:pt x="7120128" y="0"/>
                </a:cubicBezTo>
                <a:cubicBezTo>
                  <a:pt x="7232774" y="-5288"/>
                  <a:pt x="7485561" y="15992"/>
                  <a:pt x="7713472" y="0"/>
                </a:cubicBezTo>
                <a:cubicBezTo>
                  <a:pt x="7941383" y="-15992"/>
                  <a:pt x="7989998" y="10920"/>
                  <a:pt x="8128813" y="0"/>
                </a:cubicBezTo>
                <a:cubicBezTo>
                  <a:pt x="8267628" y="-10920"/>
                  <a:pt x="8651022" y="68385"/>
                  <a:pt x="8900160" y="0"/>
                </a:cubicBezTo>
                <a:cubicBezTo>
                  <a:pt x="8911202" y="208170"/>
                  <a:pt x="8862776" y="327423"/>
                  <a:pt x="8900160" y="580339"/>
                </a:cubicBezTo>
                <a:cubicBezTo>
                  <a:pt x="8937544" y="833255"/>
                  <a:pt x="8890712" y="988618"/>
                  <a:pt x="8900160" y="1129589"/>
                </a:cubicBezTo>
                <a:cubicBezTo>
                  <a:pt x="8909608" y="1270560"/>
                  <a:pt x="8880074" y="1360199"/>
                  <a:pt x="8900160" y="1554480"/>
                </a:cubicBezTo>
                <a:cubicBezTo>
                  <a:pt x="8920246" y="1748761"/>
                  <a:pt x="8866058" y="1805114"/>
                  <a:pt x="8900160" y="1979371"/>
                </a:cubicBezTo>
                <a:cubicBezTo>
                  <a:pt x="8934262" y="2153628"/>
                  <a:pt x="8870082" y="2297111"/>
                  <a:pt x="8900160" y="2404262"/>
                </a:cubicBezTo>
                <a:cubicBezTo>
                  <a:pt x="8930238" y="2511413"/>
                  <a:pt x="8889332" y="2934173"/>
                  <a:pt x="8900160" y="3108960"/>
                </a:cubicBezTo>
                <a:cubicBezTo>
                  <a:pt x="8632160" y="3170995"/>
                  <a:pt x="8444451" y="3099444"/>
                  <a:pt x="8217814" y="3108960"/>
                </a:cubicBezTo>
                <a:cubicBezTo>
                  <a:pt x="7991177" y="3118476"/>
                  <a:pt x="7676684" y="3041248"/>
                  <a:pt x="7535469" y="3108960"/>
                </a:cubicBezTo>
                <a:cubicBezTo>
                  <a:pt x="7394255" y="3176672"/>
                  <a:pt x="7064999" y="3065897"/>
                  <a:pt x="6853123" y="3108960"/>
                </a:cubicBezTo>
                <a:cubicBezTo>
                  <a:pt x="6641247" y="3152023"/>
                  <a:pt x="6463400" y="3072206"/>
                  <a:pt x="6259779" y="3108960"/>
                </a:cubicBezTo>
                <a:cubicBezTo>
                  <a:pt x="6056158" y="3145714"/>
                  <a:pt x="5865966" y="3059362"/>
                  <a:pt x="5577434" y="3108960"/>
                </a:cubicBezTo>
                <a:cubicBezTo>
                  <a:pt x="5288902" y="3158558"/>
                  <a:pt x="5336369" y="3107957"/>
                  <a:pt x="5251094" y="3108960"/>
                </a:cubicBezTo>
                <a:cubicBezTo>
                  <a:pt x="5165819" y="3109963"/>
                  <a:pt x="4858855" y="3071661"/>
                  <a:pt x="4746752" y="3108960"/>
                </a:cubicBezTo>
                <a:cubicBezTo>
                  <a:pt x="4634649" y="3146259"/>
                  <a:pt x="4139336" y="3033943"/>
                  <a:pt x="3975405" y="3108960"/>
                </a:cubicBezTo>
                <a:cubicBezTo>
                  <a:pt x="3811474" y="3183977"/>
                  <a:pt x="3727513" y="3085377"/>
                  <a:pt x="3649066" y="3108960"/>
                </a:cubicBezTo>
                <a:cubicBezTo>
                  <a:pt x="3570619" y="3132543"/>
                  <a:pt x="3295723" y="3071030"/>
                  <a:pt x="3144723" y="3108960"/>
                </a:cubicBezTo>
                <a:cubicBezTo>
                  <a:pt x="2993723" y="3146890"/>
                  <a:pt x="2965854" y="3103064"/>
                  <a:pt x="2818384" y="3108960"/>
                </a:cubicBezTo>
                <a:cubicBezTo>
                  <a:pt x="2670914" y="3114856"/>
                  <a:pt x="2600738" y="3083208"/>
                  <a:pt x="2492045" y="3108960"/>
                </a:cubicBezTo>
                <a:cubicBezTo>
                  <a:pt x="2383352" y="3134712"/>
                  <a:pt x="1948359" y="3051995"/>
                  <a:pt x="1720698" y="3108960"/>
                </a:cubicBezTo>
                <a:cubicBezTo>
                  <a:pt x="1493037" y="3165925"/>
                  <a:pt x="1212819" y="3069063"/>
                  <a:pt x="1038352" y="3108960"/>
                </a:cubicBezTo>
                <a:cubicBezTo>
                  <a:pt x="863885" y="3148857"/>
                  <a:pt x="221171" y="3087749"/>
                  <a:pt x="0" y="3108960"/>
                </a:cubicBezTo>
                <a:cubicBezTo>
                  <a:pt x="-8212" y="2951951"/>
                  <a:pt x="24411" y="2881069"/>
                  <a:pt x="0" y="2684069"/>
                </a:cubicBezTo>
                <a:cubicBezTo>
                  <a:pt x="-24411" y="2487069"/>
                  <a:pt x="6505" y="2282449"/>
                  <a:pt x="0" y="2134819"/>
                </a:cubicBezTo>
                <a:cubicBezTo>
                  <a:pt x="-6505" y="1987189"/>
                  <a:pt x="11721" y="1835465"/>
                  <a:pt x="0" y="1647749"/>
                </a:cubicBezTo>
                <a:cubicBezTo>
                  <a:pt x="-11721" y="1460033"/>
                  <a:pt x="58013" y="1216883"/>
                  <a:pt x="0" y="1067410"/>
                </a:cubicBezTo>
                <a:cubicBezTo>
                  <a:pt x="-58013" y="917937"/>
                  <a:pt x="42195" y="637602"/>
                  <a:pt x="0" y="487070"/>
                </a:cubicBezTo>
                <a:cubicBezTo>
                  <a:pt x="-42195" y="336538"/>
                  <a:pt x="25408" y="147771"/>
                  <a:pt x="0" y="0"/>
                </a:cubicBezTo>
                <a:close/>
              </a:path>
            </a:pathLst>
          </a:custGeom>
          <a:noFill/>
          <a:ln w="28575">
            <a:solidFill>
              <a:schemeClr val="accent2">
                <a:lumMod val="75000"/>
              </a:schemeClr>
            </a:solidFill>
            <a:extLst>
              <a:ext uri="{C807C97D-BFC1-408E-A445-0C87EB9F89A2}">
                <ask:lineSketchStyleProps xmlns:ask="http://schemas.microsoft.com/office/drawing/2018/sketchyshapes" sd="202587466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991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表&#10;&#10;描述已自动生成">
            <a:extLst>
              <a:ext uri="{FF2B5EF4-FFF2-40B4-BE49-F238E27FC236}">
                <a16:creationId xmlns:a16="http://schemas.microsoft.com/office/drawing/2014/main" id="{31B601E2-8237-4072-B581-858EC0E7C0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3086" y="3397009"/>
            <a:ext cx="2848785" cy="2340073"/>
          </a:xfrm>
          <a:prstGeom prst="rect">
            <a:avLst/>
          </a:prstGeom>
        </p:spPr>
      </p:pic>
      <p:sp>
        <p:nvSpPr>
          <p:cNvPr id="2" name="标题 1">
            <a:extLst>
              <a:ext uri="{FF2B5EF4-FFF2-40B4-BE49-F238E27FC236}">
                <a16:creationId xmlns:a16="http://schemas.microsoft.com/office/drawing/2014/main" id="{B16526B9-3999-4638-94CE-F19337A896C9}"/>
              </a:ext>
            </a:extLst>
          </p:cNvPr>
          <p:cNvSpPr>
            <a:spLocks noGrp="1"/>
          </p:cNvSpPr>
          <p:nvPr>
            <p:ph type="title"/>
          </p:nvPr>
        </p:nvSpPr>
        <p:spPr/>
        <p:txBody>
          <a:bodyPr>
            <a:normAutofit fontScale="90000"/>
          </a:bodyPr>
          <a:lstStyle/>
          <a:p>
            <a:pPr>
              <a:lnSpc>
                <a:spcPct val="120000"/>
              </a:lnSpc>
            </a:pPr>
            <a:r>
              <a:rPr lang="en-US" altLang="zh-CN" sz="4400"/>
              <a:t>Receiver Operating Characteristic </a:t>
            </a:r>
            <a:br>
              <a:rPr lang="en-US" altLang="zh-CN" sz="4400"/>
            </a:br>
            <a:r>
              <a:rPr lang="en-US" altLang="zh-CN" sz="4400"/>
              <a:t>Curve (ROC)</a:t>
            </a:r>
            <a:endParaRPr lang="zh-CN" altLang="en-US"/>
          </a:p>
        </p:txBody>
      </p:sp>
      <p:sp>
        <p:nvSpPr>
          <p:cNvPr id="3" name="内容占位符 2">
            <a:extLst>
              <a:ext uri="{FF2B5EF4-FFF2-40B4-BE49-F238E27FC236}">
                <a16:creationId xmlns:a16="http://schemas.microsoft.com/office/drawing/2014/main" id="{5BF9EB6A-D025-4836-930F-209252D9AD81}"/>
              </a:ext>
            </a:extLst>
          </p:cNvPr>
          <p:cNvSpPr>
            <a:spLocks noGrp="1"/>
          </p:cNvSpPr>
          <p:nvPr>
            <p:ph idx="1"/>
          </p:nvPr>
        </p:nvSpPr>
        <p:spPr>
          <a:xfrm>
            <a:off x="838200" y="1886792"/>
            <a:ext cx="10515600" cy="4351339"/>
          </a:xfrm>
        </p:spPr>
        <p:txBody>
          <a:bodyPr>
            <a:normAutofit/>
          </a:bodyPr>
          <a:lstStyle/>
          <a:p>
            <a:pPr>
              <a:lnSpc>
                <a:spcPct val="120000"/>
              </a:lnSpc>
              <a:spcBef>
                <a:spcPts val="0"/>
              </a:spcBef>
            </a:pPr>
            <a:r>
              <a:rPr lang="en-US" altLang="zh-CN" b="1"/>
              <a:t>ROC</a:t>
            </a:r>
            <a:r>
              <a:rPr lang="en-US" altLang="zh-CN"/>
              <a:t> </a:t>
            </a:r>
            <a:r>
              <a:rPr lang="en-US" altLang="zh-CN" b="1"/>
              <a:t>curve</a:t>
            </a:r>
            <a:r>
              <a:rPr lang="en-US" altLang="zh-CN"/>
              <a:t>: True Positive Rate (</a:t>
            </a:r>
            <a:r>
              <a:rPr lang="en-US" altLang="zh-CN" b="1">
                <a:solidFill>
                  <a:schemeClr val="accent5"/>
                </a:solidFill>
              </a:rPr>
              <a:t>TPR</a:t>
            </a:r>
            <a:r>
              <a:rPr lang="en-US" altLang="zh-CN"/>
              <a:t>) vs. False Positive Rate (</a:t>
            </a:r>
            <a:r>
              <a:rPr lang="en-US" altLang="zh-CN">
                <a:solidFill>
                  <a:schemeClr val="accent6">
                    <a:lumMod val="75000"/>
                  </a:schemeClr>
                </a:solidFill>
              </a:rPr>
              <a:t>FPR</a:t>
            </a:r>
            <a:r>
              <a:rPr lang="en-US" altLang="zh-CN"/>
              <a:t>).</a:t>
            </a:r>
            <a:endParaRPr lang="zh-CN" altLang="en-US"/>
          </a:p>
        </p:txBody>
      </p:sp>
      <p:grpSp>
        <p:nvGrpSpPr>
          <p:cNvPr id="28" name="组合 27">
            <a:extLst>
              <a:ext uri="{FF2B5EF4-FFF2-40B4-BE49-F238E27FC236}">
                <a16:creationId xmlns:a16="http://schemas.microsoft.com/office/drawing/2014/main" id="{34D190B1-4202-481F-AA4C-F0F199086579}"/>
              </a:ext>
            </a:extLst>
          </p:cNvPr>
          <p:cNvGrpSpPr/>
          <p:nvPr/>
        </p:nvGrpSpPr>
        <p:grpSpPr>
          <a:xfrm>
            <a:off x="5572479" y="5859567"/>
            <a:ext cx="732491" cy="403124"/>
            <a:chOff x="5572479" y="5859567"/>
            <a:chExt cx="732491" cy="403124"/>
          </a:xfrm>
        </p:grpSpPr>
        <p:sp>
          <p:nvSpPr>
            <p:cNvPr id="19" name="矩形: 圆角 18">
              <a:extLst>
                <a:ext uri="{FF2B5EF4-FFF2-40B4-BE49-F238E27FC236}">
                  <a16:creationId xmlns:a16="http://schemas.microsoft.com/office/drawing/2014/main" id="{38E8C3C2-CE7B-4B9C-A6B0-14B5236B2669}"/>
                </a:ext>
              </a:extLst>
            </p:cNvPr>
            <p:cNvSpPr/>
            <p:nvPr/>
          </p:nvSpPr>
          <p:spPr>
            <a:xfrm>
              <a:off x="5572479" y="5883324"/>
              <a:ext cx="687928" cy="370583"/>
            </a:xfrm>
            <a:prstGeom prst="roundRect">
              <a:avLst/>
            </a:prstGeom>
            <a:solidFill>
              <a:srgbClr val="E3E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文本框 16">
              <a:extLst>
                <a:ext uri="{FF2B5EF4-FFF2-40B4-BE49-F238E27FC236}">
                  <a16:creationId xmlns:a16="http://schemas.microsoft.com/office/drawing/2014/main" id="{F3BC1870-CAEF-4B5B-BDAA-626A6F4EDAC7}"/>
                </a:ext>
              </a:extLst>
            </p:cNvPr>
            <p:cNvSpPr txBox="1"/>
            <p:nvPr/>
          </p:nvSpPr>
          <p:spPr>
            <a:xfrm>
              <a:off x="5618694" y="5859567"/>
              <a:ext cx="686276" cy="403124"/>
            </a:xfrm>
            <a:prstGeom prst="rect">
              <a:avLst/>
            </a:prstGeom>
            <a:noFill/>
          </p:spPr>
          <p:txBody>
            <a:bodyPr wrap="square" rtlCol="0">
              <a:spAutoFit/>
            </a:bodyPr>
            <a:lstStyle/>
            <a:p>
              <a:pPr>
                <a:lnSpc>
                  <a:spcPct val="120000"/>
                </a:lnSpc>
              </a:pPr>
              <a:r>
                <a:rPr lang="en-US" altLang="zh-CN"/>
                <a:t>FPR</a:t>
              </a:r>
              <a:endParaRPr lang="zh-CN" altLang="en-US"/>
            </a:p>
          </p:txBody>
        </p:sp>
      </p:grpSp>
      <p:grpSp>
        <p:nvGrpSpPr>
          <p:cNvPr id="27" name="组合 26">
            <a:extLst>
              <a:ext uri="{FF2B5EF4-FFF2-40B4-BE49-F238E27FC236}">
                <a16:creationId xmlns:a16="http://schemas.microsoft.com/office/drawing/2014/main" id="{A03E74CB-9345-4509-86E0-DCA2DA036732}"/>
              </a:ext>
            </a:extLst>
          </p:cNvPr>
          <p:cNvGrpSpPr/>
          <p:nvPr/>
        </p:nvGrpSpPr>
        <p:grpSpPr>
          <a:xfrm>
            <a:off x="7017121" y="4203487"/>
            <a:ext cx="687928" cy="495457"/>
            <a:chOff x="7248153" y="3900963"/>
            <a:chExt cx="687928" cy="495457"/>
          </a:xfrm>
        </p:grpSpPr>
        <p:sp>
          <p:nvSpPr>
            <p:cNvPr id="21" name="矩形: 圆角 20">
              <a:extLst>
                <a:ext uri="{FF2B5EF4-FFF2-40B4-BE49-F238E27FC236}">
                  <a16:creationId xmlns:a16="http://schemas.microsoft.com/office/drawing/2014/main" id="{DE4C2B4A-2EB3-40A7-815B-F6231ED9986F}"/>
                </a:ext>
              </a:extLst>
            </p:cNvPr>
            <p:cNvSpPr/>
            <p:nvPr/>
          </p:nvSpPr>
          <p:spPr>
            <a:xfrm>
              <a:off x="7248153" y="3972713"/>
              <a:ext cx="687928" cy="370583"/>
            </a:xfrm>
            <a:prstGeom prst="roundRect">
              <a:avLst/>
            </a:prstGeom>
            <a:solidFill>
              <a:srgbClr val="DEE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文本框 17">
              <a:extLst>
                <a:ext uri="{FF2B5EF4-FFF2-40B4-BE49-F238E27FC236}">
                  <a16:creationId xmlns:a16="http://schemas.microsoft.com/office/drawing/2014/main" id="{7AA1D461-C672-4BA0-86CF-12F1A8CAE680}"/>
                </a:ext>
              </a:extLst>
            </p:cNvPr>
            <p:cNvSpPr txBox="1"/>
            <p:nvPr/>
          </p:nvSpPr>
          <p:spPr>
            <a:xfrm rot="16200000">
              <a:off x="7344389" y="3881627"/>
              <a:ext cx="495457" cy="534130"/>
            </a:xfrm>
            <a:prstGeom prst="rect">
              <a:avLst/>
            </a:prstGeom>
            <a:noFill/>
          </p:spPr>
          <p:txBody>
            <a:bodyPr vert="eaVert" wrap="square" rtlCol="0">
              <a:spAutoFit/>
            </a:bodyPr>
            <a:lstStyle/>
            <a:p>
              <a:pPr>
                <a:lnSpc>
                  <a:spcPct val="120000"/>
                </a:lnSpc>
              </a:pPr>
              <a:r>
                <a:rPr lang="en-US" altLang="zh-CN"/>
                <a:t>TPR</a:t>
              </a:r>
              <a:endParaRPr lang="zh-CN" altLang="en-US"/>
            </a:p>
          </p:txBody>
        </p:sp>
      </p:grpSp>
      <p:pic>
        <p:nvPicPr>
          <p:cNvPr id="79" name="图片 78" descr="\documentclass{article}&#10;\usepackage{amsmath}&#10;\usepackage{bbm}&#10;\usepackage{bm}&#10;&#10;\pagestyle{empty}&#10;\begin{document}&#10;prediction: $\hat{y}= \mathbbm{1}\left[f(\bm{x}) &gt;t\right]$&#10;&#10;&#10;&#10;\end{document}" title="IguanaTex Bitmap Display">
            <a:extLst>
              <a:ext uri="{FF2B5EF4-FFF2-40B4-BE49-F238E27FC236}">
                <a16:creationId xmlns:a16="http://schemas.microsoft.com/office/drawing/2014/main" id="{6B451589-629A-43C2-95CD-59690C9A4081}"/>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55627" y="5197691"/>
            <a:ext cx="3008000" cy="254476"/>
          </a:xfrm>
          <a:prstGeom prst="rect">
            <a:avLst/>
          </a:prstGeom>
        </p:spPr>
      </p:pic>
      <p:pic>
        <p:nvPicPr>
          <p:cNvPr id="83" name="图片 82" descr="\documentclass{article}&#10;\usepackage{amsmath}&#10;\usepackage{bm}&#10;&#10;\pagestyle{empty}&#10;&#10;\begin{document}&#10;&#10;classifier: $f(\bm{x})$, threshold: $t$&#10;&#10;&#10;\end{document}" title="IguanaTex Bitmap Display">
            <a:extLst>
              <a:ext uri="{FF2B5EF4-FFF2-40B4-BE49-F238E27FC236}">
                <a16:creationId xmlns:a16="http://schemas.microsoft.com/office/drawing/2014/main" id="{5912C577-5611-495A-A8BC-C5C5B8E968DC}"/>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55627" y="4700587"/>
            <a:ext cx="3070480" cy="254476"/>
          </a:xfrm>
          <a:prstGeom prst="rect">
            <a:avLst/>
          </a:prstGeom>
        </p:spPr>
      </p:pic>
      <p:sp>
        <p:nvSpPr>
          <p:cNvPr id="84" name="文本框 83">
            <a:extLst>
              <a:ext uri="{FF2B5EF4-FFF2-40B4-BE49-F238E27FC236}">
                <a16:creationId xmlns:a16="http://schemas.microsoft.com/office/drawing/2014/main" id="{E7B9F45F-9D93-4CF8-9050-CD19B8C836B2}"/>
              </a:ext>
            </a:extLst>
          </p:cNvPr>
          <p:cNvSpPr txBox="1"/>
          <p:nvPr/>
        </p:nvSpPr>
        <p:spPr>
          <a:xfrm>
            <a:off x="417207" y="3587665"/>
            <a:ext cx="3639592" cy="403124"/>
          </a:xfrm>
          <a:prstGeom prst="rect">
            <a:avLst/>
          </a:prstGeom>
          <a:noFill/>
        </p:spPr>
        <p:txBody>
          <a:bodyPr wrap="square" rtlCol="0">
            <a:spAutoFit/>
          </a:bodyPr>
          <a:lstStyle/>
          <a:p>
            <a:pPr>
              <a:lnSpc>
                <a:spcPct val="120000"/>
              </a:lnSpc>
            </a:pPr>
            <a:r>
              <a:rPr lang="en-US" altLang="zh-CN"/>
              <a:t>Decision with a fixed threshold</a:t>
            </a:r>
            <a:endParaRPr lang="zh-CN" altLang="en-US"/>
          </a:p>
        </p:txBody>
      </p:sp>
      <p:sp>
        <p:nvSpPr>
          <p:cNvPr id="85" name="矩形 84">
            <a:extLst>
              <a:ext uri="{FF2B5EF4-FFF2-40B4-BE49-F238E27FC236}">
                <a16:creationId xmlns:a16="http://schemas.microsoft.com/office/drawing/2014/main" id="{0F050F8B-F156-41D4-AE45-D5A202A10DF0}"/>
              </a:ext>
            </a:extLst>
          </p:cNvPr>
          <p:cNvSpPr/>
          <p:nvPr/>
        </p:nvSpPr>
        <p:spPr>
          <a:xfrm>
            <a:off x="339325" y="3335241"/>
            <a:ext cx="3593227" cy="2548081"/>
          </a:xfrm>
          <a:prstGeom prst="rect">
            <a:avLst/>
          </a:prstGeom>
          <a:noFill/>
          <a:ln w="28575">
            <a:solidFill>
              <a:srgbClr val="B3B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94" name="组合 93">
            <a:extLst>
              <a:ext uri="{FF2B5EF4-FFF2-40B4-BE49-F238E27FC236}">
                <a16:creationId xmlns:a16="http://schemas.microsoft.com/office/drawing/2014/main" id="{0713E292-2831-46E3-B06E-E526F1FCC9EE}"/>
              </a:ext>
            </a:extLst>
          </p:cNvPr>
          <p:cNvGrpSpPr/>
          <p:nvPr/>
        </p:nvGrpSpPr>
        <p:grpSpPr>
          <a:xfrm>
            <a:off x="8278851" y="3490631"/>
            <a:ext cx="3783496" cy="2106707"/>
            <a:chOff x="8091390" y="3335239"/>
            <a:chExt cx="3783496" cy="2106706"/>
          </a:xfrm>
        </p:grpSpPr>
        <p:sp>
          <p:nvSpPr>
            <p:cNvPr id="22" name="矩形: 圆角 21">
              <a:extLst>
                <a:ext uri="{FF2B5EF4-FFF2-40B4-BE49-F238E27FC236}">
                  <a16:creationId xmlns:a16="http://schemas.microsoft.com/office/drawing/2014/main" id="{2BB32029-B71A-4FDF-90EC-5F444F174EB3}"/>
                </a:ext>
              </a:extLst>
            </p:cNvPr>
            <p:cNvSpPr/>
            <p:nvPr/>
          </p:nvSpPr>
          <p:spPr>
            <a:xfrm>
              <a:off x="8091391" y="3335239"/>
              <a:ext cx="3783495" cy="822760"/>
            </a:xfrm>
            <a:prstGeom prst="roundRect">
              <a:avLst/>
            </a:prstGeom>
            <a:solidFill>
              <a:srgbClr val="DEEDF4"/>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sp>
          <p:nvSpPr>
            <p:cNvPr id="24" name="矩形: 圆角 23">
              <a:extLst>
                <a:ext uri="{FF2B5EF4-FFF2-40B4-BE49-F238E27FC236}">
                  <a16:creationId xmlns:a16="http://schemas.microsoft.com/office/drawing/2014/main" id="{C370F8B2-0FE0-4182-B326-7A2666F217F8}"/>
                </a:ext>
              </a:extLst>
            </p:cNvPr>
            <p:cNvSpPr/>
            <p:nvPr/>
          </p:nvSpPr>
          <p:spPr>
            <a:xfrm>
              <a:off x="8091390" y="4619185"/>
              <a:ext cx="3783495" cy="822760"/>
            </a:xfrm>
            <a:prstGeom prst="roundRect">
              <a:avLst/>
            </a:prstGeom>
            <a:solidFill>
              <a:srgbClr val="E3EEDA"/>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pic>
          <p:nvPicPr>
            <p:cNvPr id="90" name="图片 89" descr="\documentclass{article}&#10;\usepackage{amsmath}&#10;\usepackage{amssymb}&#10;\usepackage{bbm}&#10;\usepackage{bm}&#10;&#10;\pagestyle{empty}&#10;\begin{document}&#10;$TPR= \mathbb{P}\left[f(\bm{x}) &gt;t | y =1\right]$&#10;&#10;&#10;&#10;\end{document}" title="IguanaTex Bitmap Display">
              <a:extLst>
                <a:ext uri="{FF2B5EF4-FFF2-40B4-BE49-F238E27FC236}">
                  <a16:creationId xmlns:a16="http://schemas.microsoft.com/office/drawing/2014/main" id="{19C2BFFC-D569-41A8-AC38-93C584873AAD}"/>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8311977" y="3591890"/>
              <a:ext cx="3342321" cy="301061"/>
            </a:xfrm>
            <a:prstGeom prst="rect">
              <a:avLst/>
            </a:prstGeom>
          </p:spPr>
        </p:pic>
        <p:pic>
          <p:nvPicPr>
            <p:cNvPr id="93" name="图片 92" descr="\documentclass{article}&#10;\usepackage{amsmath}&#10;\usepackage{amssymb}&#10;\usepackage{bbm}&#10;\usepackage{bm}&#10;&#10;\pagestyle{empty}&#10;\begin{document}&#10;$FPR= \mathbb{P}\left[f(\bm{x}) &gt;t | y =0\right]$&#10;&#10;&#10;&#10;\end{document}" title="IguanaTex Bitmap Display">
              <a:extLst>
                <a:ext uri="{FF2B5EF4-FFF2-40B4-BE49-F238E27FC236}">
                  <a16:creationId xmlns:a16="http://schemas.microsoft.com/office/drawing/2014/main" id="{942B5C80-23D4-4DEF-9DF9-B710EEB38770}"/>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366158" y="4880036"/>
              <a:ext cx="3354941" cy="301061"/>
            </a:xfrm>
            <a:prstGeom prst="rect">
              <a:avLst/>
            </a:prstGeom>
          </p:spPr>
        </p:pic>
      </p:grpSp>
      <p:pic>
        <p:nvPicPr>
          <p:cNvPr id="97" name="图片 96" descr="\documentclass{article}&#10;\usepackage{amsmath}&#10;\usepackage{bbm}&#10;\usepackage{bm}&#10;&#10;\pagestyle{empty}&#10;\begin{document}&#10;label: ${y} \in\{0,1\}$&#10;&#10;&#10;&#10;\end{document}" title="IguanaTex Bitmap Display">
            <a:extLst>
              <a:ext uri="{FF2B5EF4-FFF2-40B4-BE49-F238E27FC236}">
                <a16:creationId xmlns:a16="http://schemas.microsoft.com/office/drawing/2014/main" id="{8729B553-554A-4680-AAFF-1EEB4CE739B9}"/>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555625" y="4203487"/>
            <a:ext cx="1744763" cy="254476"/>
          </a:xfrm>
          <a:prstGeom prst="rect">
            <a:avLst/>
          </a:prstGeom>
        </p:spPr>
      </p:pic>
      <p:grpSp>
        <p:nvGrpSpPr>
          <p:cNvPr id="29" name="组合 28">
            <a:extLst>
              <a:ext uri="{FF2B5EF4-FFF2-40B4-BE49-F238E27FC236}">
                <a16:creationId xmlns:a16="http://schemas.microsoft.com/office/drawing/2014/main" id="{0CF57D59-058A-465B-99BD-039B6F61A752}"/>
              </a:ext>
            </a:extLst>
          </p:cNvPr>
          <p:cNvGrpSpPr/>
          <p:nvPr/>
        </p:nvGrpSpPr>
        <p:grpSpPr>
          <a:xfrm>
            <a:off x="5957547" y="3602298"/>
            <a:ext cx="359180" cy="1874368"/>
            <a:chOff x="5957547" y="3597218"/>
            <a:chExt cx="359180" cy="1874368"/>
          </a:xfrm>
        </p:grpSpPr>
        <p:sp>
          <p:nvSpPr>
            <p:cNvPr id="14" name="椭圆 13">
              <a:extLst>
                <a:ext uri="{FF2B5EF4-FFF2-40B4-BE49-F238E27FC236}">
                  <a16:creationId xmlns:a16="http://schemas.microsoft.com/office/drawing/2014/main" id="{D1A76541-2F41-4EEC-83E6-A278D96CB0B7}"/>
                </a:ext>
              </a:extLst>
            </p:cNvPr>
            <p:cNvSpPr/>
            <p:nvPr/>
          </p:nvSpPr>
          <p:spPr>
            <a:xfrm>
              <a:off x="5957547" y="3597218"/>
              <a:ext cx="359180" cy="1874368"/>
            </a:xfrm>
            <a:prstGeom prst="ellipse">
              <a:avLst/>
            </a:prstGeom>
            <a:solidFill>
              <a:srgbClr val="D9D9D9">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64F3AF5-4033-44D8-9798-9BED27459FF3}"/>
                </a:ext>
              </a:extLst>
            </p:cNvPr>
            <p:cNvGrpSpPr/>
            <p:nvPr/>
          </p:nvGrpSpPr>
          <p:grpSpPr>
            <a:xfrm>
              <a:off x="6096000" y="3665425"/>
              <a:ext cx="79557" cy="1749008"/>
              <a:chOff x="6096000" y="3665425"/>
              <a:chExt cx="79557" cy="1749008"/>
            </a:xfrm>
          </p:grpSpPr>
          <p:cxnSp>
            <p:nvCxnSpPr>
              <p:cNvPr id="5" name="直接连接符 4">
                <a:extLst>
                  <a:ext uri="{FF2B5EF4-FFF2-40B4-BE49-F238E27FC236}">
                    <a16:creationId xmlns:a16="http://schemas.microsoft.com/office/drawing/2014/main" id="{642163A3-F20C-4BFD-9C05-E7BEE59EB978}"/>
                  </a:ext>
                </a:extLst>
              </p:cNvPr>
              <p:cNvCxnSpPr>
                <a:cxnSpLocks/>
              </p:cNvCxnSpPr>
              <p:nvPr/>
            </p:nvCxnSpPr>
            <p:spPr>
              <a:xfrm>
                <a:off x="6135779" y="3745750"/>
                <a:ext cx="0" cy="1668683"/>
              </a:xfrm>
              <a:prstGeom prst="line">
                <a:avLst/>
              </a:prstGeom>
              <a:ln w="19050">
                <a:solidFill>
                  <a:srgbClr val="636463"/>
                </a:solidFill>
                <a:prstDash val="sysDot"/>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870DC611-EB90-4C47-9622-028B525C8B4C}"/>
                  </a:ext>
                </a:extLst>
              </p:cNvPr>
              <p:cNvSpPr/>
              <p:nvPr/>
            </p:nvSpPr>
            <p:spPr>
              <a:xfrm>
                <a:off x="6096000" y="3665425"/>
                <a:ext cx="79557" cy="81857"/>
              </a:xfrm>
              <a:prstGeom prst="ellipse">
                <a:avLst/>
              </a:prstGeom>
              <a:noFill/>
              <a:ln w="28575">
                <a:solidFill>
                  <a:srgbClr val="3443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0" name="箭头: 右 19">
            <a:extLst>
              <a:ext uri="{FF2B5EF4-FFF2-40B4-BE49-F238E27FC236}">
                <a16:creationId xmlns:a16="http://schemas.microsoft.com/office/drawing/2014/main" id="{9228C07D-2024-4126-8D61-8C01491EA324}"/>
              </a:ext>
            </a:extLst>
          </p:cNvPr>
          <p:cNvSpPr/>
          <p:nvPr/>
        </p:nvSpPr>
        <p:spPr>
          <a:xfrm>
            <a:off x="7876792" y="4432401"/>
            <a:ext cx="344703" cy="295380"/>
          </a:xfrm>
          <a:prstGeom prst="rightArrow">
            <a:avLst/>
          </a:prstGeom>
          <a:solidFill>
            <a:schemeClr val="accent5">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56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fade">
                                      <p:cBhvr>
                                        <p:cTn id="21" dur="500"/>
                                        <p:tgtEl>
                                          <p:spTgt spid="79"/>
                                        </p:tgtEl>
                                      </p:cBhvr>
                                    </p:animEffect>
                                  </p:childTnLst>
                                </p:cTn>
                              </p:par>
                              <p:par>
                                <p:cTn id="22" presetID="10" presetClass="entr" presetSubtype="0" fill="hold" nodeType="with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fade">
                                      <p:cBhvr>
                                        <p:cTn id="30" dur="500"/>
                                        <p:tgtEl>
                                          <p:spTgt spid="85"/>
                                        </p:tgtEl>
                                      </p:cBhvr>
                                    </p:animEffect>
                                  </p:childTnLst>
                                </p:cTn>
                              </p:par>
                              <p:par>
                                <p:cTn id="31" presetID="10"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500"/>
                                        <p:tgtEl>
                                          <p:spTgt spid="97"/>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8F8EE1D6-D4C4-4C56-A30E-CFD74D7F2B51}"/>
              </a:ext>
            </a:extLst>
          </p:cNvPr>
          <p:cNvSpPr/>
          <p:nvPr/>
        </p:nvSpPr>
        <p:spPr>
          <a:xfrm>
            <a:off x="5452771" y="3147863"/>
            <a:ext cx="5299592" cy="1107996"/>
          </a:xfrm>
          <a:prstGeom prst="round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sp>
        <p:nvSpPr>
          <p:cNvPr id="2" name="标题 1">
            <a:extLst>
              <a:ext uri="{FF2B5EF4-FFF2-40B4-BE49-F238E27FC236}">
                <a16:creationId xmlns:a16="http://schemas.microsoft.com/office/drawing/2014/main" id="{B16526B9-3999-4638-94CE-F19337A896C9}"/>
              </a:ext>
            </a:extLst>
          </p:cNvPr>
          <p:cNvSpPr>
            <a:spLocks noGrp="1"/>
          </p:cNvSpPr>
          <p:nvPr>
            <p:ph type="title"/>
          </p:nvPr>
        </p:nvSpPr>
        <p:spPr/>
        <p:txBody>
          <a:bodyPr/>
          <a:lstStyle/>
          <a:p>
            <a:pPr>
              <a:lnSpc>
                <a:spcPct val="120000"/>
              </a:lnSpc>
            </a:pPr>
            <a:r>
              <a:rPr lang="en-US" altLang="zh-CN"/>
              <a:t>Area Under the ROC Curve (AUC)</a:t>
            </a:r>
            <a:endParaRPr lang="zh-CN" altLang="en-US"/>
          </a:p>
        </p:txBody>
      </p:sp>
      <p:sp>
        <p:nvSpPr>
          <p:cNvPr id="3" name="内容占位符 2">
            <a:extLst>
              <a:ext uri="{FF2B5EF4-FFF2-40B4-BE49-F238E27FC236}">
                <a16:creationId xmlns:a16="http://schemas.microsoft.com/office/drawing/2014/main" id="{5BF9EB6A-D025-4836-930F-209252D9AD81}"/>
              </a:ext>
            </a:extLst>
          </p:cNvPr>
          <p:cNvSpPr>
            <a:spLocks noGrp="1"/>
          </p:cNvSpPr>
          <p:nvPr>
            <p:ph idx="1"/>
          </p:nvPr>
        </p:nvSpPr>
        <p:spPr>
          <a:xfrm>
            <a:off x="838200" y="1878646"/>
            <a:ext cx="10515600" cy="4351339"/>
          </a:xfrm>
        </p:spPr>
        <p:txBody>
          <a:bodyPr>
            <a:normAutofit/>
          </a:bodyPr>
          <a:lstStyle/>
          <a:p>
            <a:pPr>
              <a:lnSpc>
                <a:spcPct val="120000"/>
              </a:lnSpc>
              <a:spcBef>
                <a:spcPts val="0"/>
              </a:spcBef>
            </a:pPr>
            <a:r>
              <a:rPr lang="en-US" altLang="zh-CN"/>
              <a:t>AUC is the area under the ROC curve </a:t>
            </a:r>
            <a:r>
              <a:rPr lang="en-US" altLang="zh-CN" sz="2000" b="1">
                <a:solidFill>
                  <a:srgbClr val="4472C4"/>
                </a:solidFill>
              </a:rPr>
              <a:t>(over all possible thresholds)</a:t>
            </a:r>
            <a:endParaRPr lang="zh-CN" altLang="en-US" b="1">
              <a:solidFill>
                <a:srgbClr val="4472C4"/>
              </a:solidFill>
            </a:endParaRPr>
          </a:p>
        </p:txBody>
      </p:sp>
      <p:pic>
        <p:nvPicPr>
          <p:cNvPr id="17" name="图片 16" descr="IguanaTex Bitmap Display&#10;&#10;\documentclass{article}&#10;\usepackage{amsmath}&#10;\usepackage{amssymb}&#10;\usepackage{bbm}&#10;\usepackage{bm}&#10;&#10;\pagestyle{empty}&#10;\begin{document}&#10;\[\mathsf{AUC}= \int_{0}^{1} \mathsf{TPR}\left(\mathsf{FPR}^{-1}(\theta)\right)~d\theta\]&#10;&#10;&#10;&#10;\end{document}">
            <a:extLst>
              <a:ext uri="{FF2B5EF4-FFF2-40B4-BE49-F238E27FC236}">
                <a16:creationId xmlns:a16="http://schemas.microsoft.com/office/drawing/2014/main" id="{2DFB4595-92B9-4E39-A334-1A9D4594DAD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584083" y="3239399"/>
            <a:ext cx="5036975" cy="924931"/>
          </a:xfrm>
          <a:prstGeom prst="rect">
            <a:avLst/>
          </a:prstGeom>
        </p:spPr>
      </p:pic>
      <p:pic>
        <p:nvPicPr>
          <p:cNvPr id="8" name="图片 7" descr="图片包含 钟表&#10;&#10;描述已自动生成">
            <a:extLst>
              <a:ext uri="{FF2B5EF4-FFF2-40B4-BE49-F238E27FC236}">
                <a16:creationId xmlns:a16="http://schemas.microsoft.com/office/drawing/2014/main" id="{579B5D8B-2CF7-4336-9503-A8BC5E5EE1A3}"/>
              </a:ext>
            </a:extLst>
          </p:cNvPr>
          <p:cNvPicPr>
            <a:picLocks noChangeAspect="1"/>
          </p:cNvPicPr>
          <p:nvPr/>
        </p:nvPicPr>
        <p:blipFill rotWithShape="1">
          <a:blip r:embed="rId5">
            <a:extLst>
              <a:ext uri="{28A0092B-C50C-407E-A947-70E740481C1C}">
                <a14:useLocalDpi xmlns:a14="http://schemas.microsoft.com/office/drawing/2010/main" val="0"/>
              </a:ext>
            </a:extLst>
          </a:blip>
          <a:srcRect r="75676" b="-1329"/>
          <a:stretch/>
        </p:blipFill>
        <p:spPr>
          <a:xfrm>
            <a:off x="838201" y="2961690"/>
            <a:ext cx="3683579" cy="3456247"/>
          </a:xfrm>
          <a:prstGeom prst="rect">
            <a:avLst/>
          </a:prstGeom>
        </p:spPr>
      </p:pic>
      <p:sp>
        <p:nvSpPr>
          <p:cNvPr id="20" name="文本框 19">
            <a:extLst>
              <a:ext uri="{FF2B5EF4-FFF2-40B4-BE49-F238E27FC236}">
                <a16:creationId xmlns:a16="http://schemas.microsoft.com/office/drawing/2014/main" id="{A7758FC3-D84F-4D57-885A-F4B7B46D28E4}"/>
              </a:ext>
            </a:extLst>
          </p:cNvPr>
          <p:cNvSpPr txBox="1"/>
          <p:nvPr/>
        </p:nvSpPr>
        <p:spPr>
          <a:xfrm>
            <a:off x="5452771" y="4966687"/>
            <a:ext cx="5299592" cy="472117"/>
          </a:xfrm>
          <a:prstGeom prst="rect">
            <a:avLst/>
          </a:prstGeom>
          <a:solidFill>
            <a:schemeClr val="accent6">
              <a:lumMod val="20000"/>
              <a:lumOff val="80000"/>
            </a:schemeClr>
          </a:solidFill>
        </p:spPr>
        <p:txBody>
          <a:bodyPr wrap="square" rtlCol="0">
            <a:spAutoFit/>
          </a:bodyPr>
          <a:lstStyle/>
          <a:p>
            <a:pPr>
              <a:lnSpc>
                <a:spcPct val="120000"/>
              </a:lnSpc>
            </a:pPr>
            <a:r>
              <a:rPr lang="en-US" altLang="zh-CN" sz="2200"/>
              <a:t>      Involves a non-trivial integral </a:t>
            </a:r>
            <a:endParaRPr lang="zh-CN" altLang="en-US" sz="2200"/>
          </a:p>
        </p:txBody>
      </p:sp>
    </p:spTree>
    <p:extLst>
      <p:ext uri="{BB962C8B-B14F-4D97-AF65-F5344CB8AC3E}">
        <p14:creationId xmlns:p14="http://schemas.microsoft.com/office/powerpoint/2010/main" val="185007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CA4E4C6-ABFB-41D8-9E74-2F8966166724}"/>
              </a:ext>
            </a:extLst>
          </p:cNvPr>
          <p:cNvSpPr>
            <a:spLocks noGrp="1"/>
          </p:cNvSpPr>
          <p:nvPr>
            <p:ph idx="1"/>
          </p:nvPr>
        </p:nvSpPr>
        <p:spPr>
          <a:xfrm>
            <a:off x="838200" y="1825627"/>
            <a:ext cx="11353800" cy="4351339"/>
          </a:xfrm>
        </p:spPr>
        <p:txBody>
          <a:bodyPr/>
          <a:lstStyle/>
          <a:p>
            <a:pPr>
              <a:lnSpc>
                <a:spcPct val="120000"/>
              </a:lnSpc>
              <a:spcBef>
                <a:spcPts val="0"/>
              </a:spcBef>
            </a:pPr>
            <a:r>
              <a:rPr lang="en-US" altLang="zh-CN"/>
              <a:t>A much simpler reformulation:</a:t>
            </a:r>
          </a:p>
          <a:p>
            <a:pPr>
              <a:lnSpc>
                <a:spcPct val="120000"/>
              </a:lnSpc>
              <a:spcBef>
                <a:spcPts val="0"/>
              </a:spcBef>
            </a:pPr>
            <a:endParaRPr lang="en-US" altLang="zh-CN"/>
          </a:p>
          <a:p>
            <a:pPr marL="0" indent="0">
              <a:lnSpc>
                <a:spcPct val="120000"/>
              </a:lnSpc>
              <a:spcBef>
                <a:spcPts val="0"/>
              </a:spcBef>
              <a:buNone/>
            </a:pPr>
            <a:endParaRPr lang="en-US" altLang="zh-CN"/>
          </a:p>
          <a:p>
            <a:pPr>
              <a:lnSpc>
                <a:spcPct val="120000"/>
              </a:lnSpc>
              <a:spcBef>
                <a:spcPts val="0"/>
              </a:spcBef>
            </a:pPr>
            <a:r>
              <a:rPr lang="en-US" altLang="zh-CN"/>
              <a:t>A measure of how well the two class conditional </a:t>
            </a:r>
            <a:r>
              <a:rPr lang="en-US" altLang="zh-CN" err="1"/>
              <a:t>p.d.fs</a:t>
            </a:r>
            <a:r>
              <a:rPr lang="en-US" altLang="zh-CN"/>
              <a:t> are separated</a:t>
            </a:r>
            <a:endParaRPr lang="zh-CN" altLang="en-US"/>
          </a:p>
        </p:txBody>
      </p:sp>
      <p:sp>
        <p:nvSpPr>
          <p:cNvPr id="2" name="标题 1">
            <a:extLst>
              <a:ext uri="{FF2B5EF4-FFF2-40B4-BE49-F238E27FC236}">
                <a16:creationId xmlns:a16="http://schemas.microsoft.com/office/drawing/2014/main" id="{28742880-D439-47C6-BAFA-C968BC49EB67}"/>
              </a:ext>
            </a:extLst>
          </p:cNvPr>
          <p:cNvSpPr>
            <a:spLocks noGrp="1"/>
          </p:cNvSpPr>
          <p:nvPr>
            <p:ph type="title"/>
          </p:nvPr>
        </p:nvSpPr>
        <p:spPr/>
        <p:txBody>
          <a:bodyPr/>
          <a:lstStyle/>
          <a:p>
            <a:pPr>
              <a:lnSpc>
                <a:spcPct val="120000"/>
              </a:lnSpc>
            </a:pPr>
            <a:r>
              <a:rPr lang="en-US" altLang="zh-CN"/>
              <a:t>Area Under the ROC Curve (AUC)</a:t>
            </a:r>
            <a:endParaRPr lang="zh-CN" altLang="en-US"/>
          </a:p>
        </p:txBody>
      </p:sp>
      <p:grpSp>
        <p:nvGrpSpPr>
          <p:cNvPr id="4" name="组合 3">
            <a:extLst>
              <a:ext uri="{FF2B5EF4-FFF2-40B4-BE49-F238E27FC236}">
                <a16:creationId xmlns:a16="http://schemas.microsoft.com/office/drawing/2014/main" id="{CAFCFBCE-8C25-4BA4-8A18-BFC4585570E5}"/>
              </a:ext>
            </a:extLst>
          </p:cNvPr>
          <p:cNvGrpSpPr/>
          <p:nvPr/>
        </p:nvGrpSpPr>
        <p:grpSpPr>
          <a:xfrm>
            <a:off x="2622602" y="2433824"/>
            <a:ext cx="7123284" cy="925924"/>
            <a:chOff x="2622602" y="2347199"/>
            <a:chExt cx="7123284" cy="925924"/>
          </a:xfrm>
        </p:grpSpPr>
        <p:sp>
          <p:nvSpPr>
            <p:cNvPr id="7" name="矩形: 圆角 6">
              <a:extLst>
                <a:ext uri="{FF2B5EF4-FFF2-40B4-BE49-F238E27FC236}">
                  <a16:creationId xmlns:a16="http://schemas.microsoft.com/office/drawing/2014/main" id="{97452225-5EE0-43AB-9E99-11B7C411BB6D}"/>
                </a:ext>
              </a:extLst>
            </p:cNvPr>
            <p:cNvSpPr/>
            <p:nvPr/>
          </p:nvSpPr>
          <p:spPr>
            <a:xfrm>
              <a:off x="2622602" y="2347199"/>
              <a:ext cx="7123284" cy="925924"/>
            </a:xfrm>
            <a:prstGeom prst="round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pic>
          <p:nvPicPr>
            <p:cNvPr id="6" name="图片 5" descr="\documentclass{article}&#10;\usepackage{amsmath}&#10;\usepackage{amssymb}&#10;\usepackage{bbm}&#10;\usepackage{bm}&#10;&#10;\pagestyle{empty}&#10;\begin{document}&#10;\[\mathsf{AUC}= \mathbb{P}\left[f(\bm{x}) &gt; f(\bm{x'})|y=1, y'=-1\right]\]&#10;&#10;&#10;&#10;\end{document}" title="IguanaTex Bitmap Display">
              <a:extLst>
                <a:ext uri="{FF2B5EF4-FFF2-40B4-BE49-F238E27FC236}">
                  <a16:creationId xmlns:a16="http://schemas.microsoft.com/office/drawing/2014/main" id="{3DF66309-4707-4D1E-AA4D-F2F3B19A1D5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710844" y="2589786"/>
              <a:ext cx="6946799" cy="440749"/>
            </a:xfrm>
            <a:prstGeom prst="rect">
              <a:avLst/>
            </a:prstGeom>
          </p:spPr>
        </p:pic>
      </p:grpSp>
      <p:pic>
        <p:nvPicPr>
          <p:cNvPr id="11" name="图片 10" descr="背景图案&#10;&#10;中度可信度描述已自动生成">
            <a:extLst>
              <a:ext uri="{FF2B5EF4-FFF2-40B4-BE49-F238E27FC236}">
                <a16:creationId xmlns:a16="http://schemas.microsoft.com/office/drawing/2014/main" id="{FD9F13E1-09C3-4EAC-84EC-6A5DA5354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919541"/>
            <a:ext cx="10144125" cy="2257425"/>
          </a:xfrm>
          <a:prstGeom prst="rect">
            <a:avLst/>
          </a:prstGeom>
        </p:spPr>
      </p:pic>
      <p:sp>
        <p:nvSpPr>
          <p:cNvPr id="9" name="文本框 8">
            <a:extLst>
              <a:ext uri="{FF2B5EF4-FFF2-40B4-BE49-F238E27FC236}">
                <a16:creationId xmlns:a16="http://schemas.microsoft.com/office/drawing/2014/main" id="{E9A89548-C318-4B60-BFE6-570E9A776347}"/>
              </a:ext>
            </a:extLst>
          </p:cNvPr>
          <p:cNvSpPr txBox="1"/>
          <p:nvPr/>
        </p:nvSpPr>
        <p:spPr>
          <a:xfrm>
            <a:off x="838200" y="6230878"/>
            <a:ext cx="10886954" cy="646331"/>
          </a:xfrm>
          <a:prstGeom prst="rect">
            <a:avLst/>
          </a:prstGeom>
          <a:noFill/>
        </p:spPr>
        <p:txBody>
          <a:bodyPr wrap="square">
            <a:spAutoFit/>
          </a:bodyPr>
          <a:lstStyle/>
          <a:p>
            <a:r>
              <a:rPr lang="en-US" altLang="zh-CN"/>
              <a:t>J. A. Hanley and B. J. McNeil. The meaning and use of the area under a receiver operating characteristic (roc) curve. Radiology, 143(1):29–36, 1982.</a:t>
            </a:r>
            <a:endParaRPr lang="zh-CN" altLang="en-US"/>
          </a:p>
        </p:txBody>
      </p:sp>
    </p:spTree>
    <p:extLst>
      <p:ext uri="{BB962C8B-B14F-4D97-AF65-F5344CB8AC3E}">
        <p14:creationId xmlns:p14="http://schemas.microsoft.com/office/powerpoint/2010/main" val="4365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F7D41F5C-FB54-4939-B23D-5088FBB99699}"/>
              </a:ext>
            </a:extLst>
          </p:cNvPr>
          <p:cNvSpPr/>
          <p:nvPr/>
        </p:nvSpPr>
        <p:spPr>
          <a:xfrm>
            <a:off x="5833771" y="1855229"/>
            <a:ext cx="4693920" cy="1107996"/>
          </a:xfrm>
          <a:prstGeom prst="roundRect">
            <a:avLst/>
          </a:prstGeom>
          <a:solidFill>
            <a:srgbClr val="F8F8F8"/>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pic>
        <p:nvPicPr>
          <p:cNvPr id="7" name="图片 6" descr="图表&#10;&#10;描述已自动生成">
            <a:extLst>
              <a:ext uri="{FF2B5EF4-FFF2-40B4-BE49-F238E27FC236}">
                <a16:creationId xmlns:a16="http://schemas.microsoft.com/office/drawing/2014/main" id="{31B601E2-8237-4072-B581-858EC0E7C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8046" y="1993468"/>
            <a:ext cx="2848785" cy="2340073"/>
          </a:xfrm>
          <a:prstGeom prst="rect">
            <a:avLst/>
          </a:prstGeom>
        </p:spPr>
      </p:pic>
      <p:sp>
        <p:nvSpPr>
          <p:cNvPr id="2" name="标题 1">
            <a:extLst>
              <a:ext uri="{FF2B5EF4-FFF2-40B4-BE49-F238E27FC236}">
                <a16:creationId xmlns:a16="http://schemas.microsoft.com/office/drawing/2014/main" id="{B16526B9-3999-4638-94CE-F19337A896C9}"/>
              </a:ext>
            </a:extLst>
          </p:cNvPr>
          <p:cNvSpPr>
            <a:spLocks noGrp="1"/>
          </p:cNvSpPr>
          <p:nvPr>
            <p:ph type="title"/>
          </p:nvPr>
        </p:nvSpPr>
        <p:spPr/>
        <p:txBody>
          <a:bodyPr/>
          <a:lstStyle/>
          <a:p>
            <a:pPr>
              <a:lnSpc>
                <a:spcPct val="120000"/>
              </a:lnSpc>
            </a:pPr>
            <a:r>
              <a:rPr lang="en-US" altLang="zh-CN" sz="4400"/>
              <a:t>AUC is too informative</a:t>
            </a:r>
            <a:endParaRPr lang="zh-CN" altLang="en-US"/>
          </a:p>
        </p:txBody>
      </p:sp>
      <p:grpSp>
        <p:nvGrpSpPr>
          <p:cNvPr id="28" name="组合 27">
            <a:extLst>
              <a:ext uri="{FF2B5EF4-FFF2-40B4-BE49-F238E27FC236}">
                <a16:creationId xmlns:a16="http://schemas.microsoft.com/office/drawing/2014/main" id="{34D190B1-4202-481F-AA4C-F0F199086579}"/>
              </a:ext>
            </a:extLst>
          </p:cNvPr>
          <p:cNvGrpSpPr/>
          <p:nvPr/>
        </p:nvGrpSpPr>
        <p:grpSpPr>
          <a:xfrm>
            <a:off x="3347439" y="4456026"/>
            <a:ext cx="732491" cy="403124"/>
            <a:chOff x="5572479" y="5859567"/>
            <a:chExt cx="732491" cy="403124"/>
          </a:xfrm>
        </p:grpSpPr>
        <p:sp>
          <p:nvSpPr>
            <p:cNvPr id="19" name="矩形: 圆角 18">
              <a:extLst>
                <a:ext uri="{FF2B5EF4-FFF2-40B4-BE49-F238E27FC236}">
                  <a16:creationId xmlns:a16="http://schemas.microsoft.com/office/drawing/2014/main" id="{38E8C3C2-CE7B-4B9C-A6B0-14B5236B2669}"/>
                </a:ext>
              </a:extLst>
            </p:cNvPr>
            <p:cNvSpPr/>
            <p:nvPr/>
          </p:nvSpPr>
          <p:spPr>
            <a:xfrm>
              <a:off x="5572479" y="5883324"/>
              <a:ext cx="687928" cy="370583"/>
            </a:xfrm>
            <a:prstGeom prst="roundRect">
              <a:avLst/>
            </a:prstGeom>
            <a:solidFill>
              <a:srgbClr val="E3E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7" name="文本框 16">
              <a:extLst>
                <a:ext uri="{FF2B5EF4-FFF2-40B4-BE49-F238E27FC236}">
                  <a16:creationId xmlns:a16="http://schemas.microsoft.com/office/drawing/2014/main" id="{F3BC1870-CAEF-4B5B-BDAA-626A6F4EDAC7}"/>
                </a:ext>
              </a:extLst>
            </p:cNvPr>
            <p:cNvSpPr txBox="1"/>
            <p:nvPr/>
          </p:nvSpPr>
          <p:spPr>
            <a:xfrm>
              <a:off x="5618694" y="5859567"/>
              <a:ext cx="686276" cy="403124"/>
            </a:xfrm>
            <a:prstGeom prst="rect">
              <a:avLst/>
            </a:prstGeom>
            <a:noFill/>
          </p:spPr>
          <p:txBody>
            <a:bodyPr wrap="square" rtlCol="0">
              <a:spAutoFit/>
            </a:bodyPr>
            <a:lstStyle/>
            <a:p>
              <a:pPr>
                <a:lnSpc>
                  <a:spcPct val="120000"/>
                </a:lnSpc>
              </a:pPr>
              <a:r>
                <a:rPr lang="en-US" altLang="zh-CN"/>
                <a:t>FPR</a:t>
              </a:r>
              <a:endParaRPr lang="zh-CN" altLang="en-US"/>
            </a:p>
          </p:txBody>
        </p:sp>
      </p:grpSp>
      <p:grpSp>
        <p:nvGrpSpPr>
          <p:cNvPr id="27" name="组合 26">
            <a:extLst>
              <a:ext uri="{FF2B5EF4-FFF2-40B4-BE49-F238E27FC236}">
                <a16:creationId xmlns:a16="http://schemas.microsoft.com/office/drawing/2014/main" id="{A03E74CB-9345-4509-86E0-DCA2DA036732}"/>
              </a:ext>
            </a:extLst>
          </p:cNvPr>
          <p:cNvGrpSpPr/>
          <p:nvPr/>
        </p:nvGrpSpPr>
        <p:grpSpPr>
          <a:xfrm>
            <a:off x="4792081" y="2799946"/>
            <a:ext cx="687928" cy="495457"/>
            <a:chOff x="7248153" y="3900963"/>
            <a:chExt cx="687928" cy="495457"/>
          </a:xfrm>
        </p:grpSpPr>
        <p:sp>
          <p:nvSpPr>
            <p:cNvPr id="21" name="矩形: 圆角 20">
              <a:extLst>
                <a:ext uri="{FF2B5EF4-FFF2-40B4-BE49-F238E27FC236}">
                  <a16:creationId xmlns:a16="http://schemas.microsoft.com/office/drawing/2014/main" id="{DE4C2B4A-2EB3-40A7-815B-F6231ED9986F}"/>
                </a:ext>
              </a:extLst>
            </p:cNvPr>
            <p:cNvSpPr/>
            <p:nvPr/>
          </p:nvSpPr>
          <p:spPr>
            <a:xfrm>
              <a:off x="7248153" y="3972713"/>
              <a:ext cx="687928" cy="370583"/>
            </a:xfrm>
            <a:prstGeom prst="roundRect">
              <a:avLst/>
            </a:prstGeom>
            <a:solidFill>
              <a:srgbClr val="DEE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8" name="文本框 17">
              <a:extLst>
                <a:ext uri="{FF2B5EF4-FFF2-40B4-BE49-F238E27FC236}">
                  <a16:creationId xmlns:a16="http://schemas.microsoft.com/office/drawing/2014/main" id="{7AA1D461-C672-4BA0-86CF-12F1A8CAE680}"/>
                </a:ext>
              </a:extLst>
            </p:cNvPr>
            <p:cNvSpPr txBox="1"/>
            <p:nvPr/>
          </p:nvSpPr>
          <p:spPr>
            <a:xfrm rot="16200000">
              <a:off x="7344389" y="3881627"/>
              <a:ext cx="495457" cy="534130"/>
            </a:xfrm>
            <a:prstGeom prst="rect">
              <a:avLst/>
            </a:prstGeom>
            <a:noFill/>
          </p:spPr>
          <p:txBody>
            <a:bodyPr vert="eaVert" wrap="square" rtlCol="0">
              <a:spAutoFit/>
            </a:bodyPr>
            <a:lstStyle/>
            <a:p>
              <a:pPr>
                <a:lnSpc>
                  <a:spcPct val="120000"/>
                </a:lnSpc>
              </a:pPr>
              <a:r>
                <a:rPr lang="en-US" altLang="zh-CN"/>
                <a:t>TPR</a:t>
              </a:r>
              <a:endParaRPr lang="zh-CN" altLang="en-US"/>
            </a:p>
          </p:txBody>
        </p:sp>
      </p:grpSp>
      <p:sp>
        <p:nvSpPr>
          <p:cNvPr id="10" name="文本框 9">
            <a:extLst>
              <a:ext uri="{FF2B5EF4-FFF2-40B4-BE49-F238E27FC236}">
                <a16:creationId xmlns:a16="http://schemas.microsoft.com/office/drawing/2014/main" id="{89464DF4-CCC7-4A29-A11D-2F7CF3C5263C}"/>
              </a:ext>
            </a:extLst>
          </p:cNvPr>
          <p:cNvSpPr txBox="1"/>
          <p:nvPr/>
        </p:nvSpPr>
        <p:spPr>
          <a:xfrm>
            <a:off x="5833771" y="3650037"/>
            <a:ext cx="4693920" cy="1200329"/>
          </a:xfrm>
          <a:prstGeom prst="rect">
            <a:avLst/>
          </a:prstGeom>
          <a:solidFill>
            <a:srgbClr val="E3EEDA"/>
          </a:solidFill>
        </p:spPr>
        <p:txBody>
          <a:bodyPr wrap="square" rtlCol="0">
            <a:spAutoFit/>
          </a:bodyPr>
          <a:lstStyle/>
          <a:p>
            <a:pPr marL="285750" indent="-285750">
              <a:buFont typeface="Arial" panose="020B0604020202020204" pitchFamily="34" charset="0"/>
              <a:buChar char="•"/>
            </a:pPr>
            <a:r>
              <a:rPr lang="en-US" altLang="zh-CN"/>
              <a:t>Considers </a:t>
            </a:r>
            <a:r>
              <a:rPr lang="en-US" altLang="zh-CN" b="1">
                <a:solidFill>
                  <a:srgbClr val="C55A11"/>
                </a:solidFill>
              </a:rPr>
              <a:t>all possible </a:t>
            </a:r>
            <a:r>
              <a:rPr lang="en-US" altLang="zh-CN"/>
              <a:t>TPR and FPR</a:t>
            </a:r>
          </a:p>
          <a:p>
            <a:endParaRPr lang="en-US" altLang="zh-CN"/>
          </a:p>
          <a:p>
            <a:pPr marL="285750" indent="-285750">
              <a:buFont typeface="Arial" panose="020B0604020202020204" pitchFamily="34" charset="0"/>
              <a:buChar char="•"/>
            </a:pPr>
            <a:r>
              <a:rPr lang="en-US" altLang="zh-CN"/>
              <a:t>Real-world problems have performance </a:t>
            </a:r>
            <a:r>
              <a:rPr lang="en-US" altLang="zh-CN" b="1">
                <a:solidFill>
                  <a:srgbClr val="C55A11"/>
                </a:solidFill>
              </a:rPr>
              <a:t>constraints </a:t>
            </a:r>
            <a:r>
              <a:rPr lang="en-US" altLang="zh-CN"/>
              <a:t>(</a:t>
            </a:r>
            <a:r>
              <a:rPr lang="en-US" altLang="zh-CN" i="1"/>
              <a:t>e.g</a:t>
            </a:r>
            <a:r>
              <a:rPr lang="en-US" altLang="zh-CN"/>
              <a:t>., TPR&gt;0.5, FPR &lt; 0.1)</a:t>
            </a:r>
            <a:endParaRPr lang="zh-CN" altLang="en-US"/>
          </a:p>
        </p:txBody>
      </p:sp>
      <p:sp>
        <p:nvSpPr>
          <p:cNvPr id="11" name="矩形 10">
            <a:extLst>
              <a:ext uri="{FF2B5EF4-FFF2-40B4-BE49-F238E27FC236}">
                <a16:creationId xmlns:a16="http://schemas.microsoft.com/office/drawing/2014/main" id="{1A28E2E2-742D-4F19-93CA-D70839BF1CFA}"/>
              </a:ext>
            </a:extLst>
          </p:cNvPr>
          <p:cNvSpPr/>
          <p:nvPr/>
        </p:nvSpPr>
        <p:spPr>
          <a:xfrm>
            <a:off x="7044338" y="1948991"/>
            <a:ext cx="437117" cy="922705"/>
          </a:xfrm>
          <a:prstGeom prst="rect">
            <a:avLst/>
          </a:prstGeom>
          <a:solidFill>
            <a:srgbClr val="E3EEDA">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descr="IguanaTex Bitmap Display&#10;&#10;\documentclass{article}&#10;\usepackage{amsmath}&#10;\usepackage{amssymb}&#10;\usepackage{bbm}&#10;\usepackage{bm}&#10;&#10;\pagestyle{empty}&#10;\begin{document}&#10;\[\mathsf{AUC}= \int_{0}^{1} \mathsf{TPR}\left(\mathsf{FPR}^{-1}(\theta)\right)~d\theta\]&#10;&#10;&#10;&#10;\end{document}">
            <a:extLst>
              <a:ext uri="{FF2B5EF4-FFF2-40B4-BE49-F238E27FC236}">
                <a16:creationId xmlns:a16="http://schemas.microsoft.com/office/drawing/2014/main" id="{69A8D54E-41BF-4BC9-BCB4-1EE682AEEFE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08448" y="2018514"/>
            <a:ext cx="4255506" cy="781432"/>
          </a:xfrm>
          <a:prstGeom prst="rect">
            <a:avLst/>
          </a:prstGeom>
        </p:spPr>
      </p:pic>
      <p:sp>
        <p:nvSpPr>
          <p:cNvPr id="34" name="文本框 33">
            <a:extLst>
              <a:ext uri="{FF2B5EF4-FFF2-40B4-BE49-F238E27FC236}">
                <a16:creationId xmlns:a16="http://schemas.microsoft.com/office/drawing/2014/main" id="{DC472251-46B9-4729-9C98-5D035918F323}"/>
              </a:ext>
            </a:extLst>
          </p:cNvPr>
          <p:cNvSpPr txBox="1"/>
          <p:nvPr/>
        </p:nvSpPr>
        <p:spPr>
          <a:xfrm>
            <a:off x="1205831" y="5586799"/>
            <a:ext cx="9842796" cy="575735"/>
          </a:xfrm>
          <a:prstGeom prst="rect">
            <a:avLst/>
          </a:prstGeom>
          <a:solidFill>
            <a:srgbClr val="D9EDF4"/>
          </a:solidFill>
        </p:spPr>
        <p:txBody>
          <a:bodyPr wrap="square" rtlCol="0">
            <a:spAutoFit/>
          </a:bodyPr>
          <a:lstStyle/>
          <a:p>
            <a:pPr algn="ctr">
              <a:lnSpc>
                <a:spcPct val="120000"/>
              </a:lnSpc>
            </a:pPr>
            <a:r>
              <a:rPr lang="en-US" altLang="zh-CN" sz="2800" b="1"/>
              <a:t>Consider Local analog of AUC</a:t>
            </a:r>
            <a:endParaRPr lang="zh-CN" altLang="en-US" sz="2800" b="1"/>
          </a:p>
        </p:txBody>
      </p:sp>
      <p:sp>
        <p:nvSpPr>
          <p:cNvPr id="35" name="uploading-curve-arrow_17219">
            <a:extLst>
              <a:ext uri="{FF2B5EF4-FFF2-40B4-BE49-F238E27FC236}">
                <a16:creationId xmlns:a16="http://schemas.microsoft.com/office/drawing/2014/main" id="{78FBF632-3D8F-42EC-ABF9-4DAFBC76C19A}"/>
              </a:ext>
            </a:extLst>
          </p:cNvPr>
          <p:cNvSpPr>
            <a:spLocks noChangeAspect="1"/>
          </p:cNvSpPr>
          <p:nvPr/>
        </p:nvSpPr>
        <p:spPr bwMode="auto">
          <a:xfrm rot="514701">
            <a:off x="7663848" y="1480957"/>
            <a:ext cx="609684" cy="533491"/>
          </a:xfrm>
          <a:custGeom>
            <a:avLst/>
            <a:gdLst>
              <a:gd name="T0" fmla="*/ 736 w 4515"/>
              <a:gd name="T1" fmla="*/ 3957 h 3957"/>
              <a:gd name="T2" fmla="*/ 736 w 4515"/>
              <a:gd name="T3" fmla="*/ 3957 h 3957"/>
              <a:gd name="T4" fmla="*/ 0 w 4515"/>
              <a:gd name="T5" fmla="*/ 3897 h 3957"/>
              <a:gd name="T6" fmla="*/ 17 w 4515"/>
              <a:gd name="T7" fmla="*/ 3722 h 3957"/>
              <a:gd name="T8" fmla="*/ 1597 w 4515"/>
              <a:gd name="T9" fmla="*/ 3147 h 3957"/>
              <a:gd name="T10" fmla="*/ 1881 w 4515"/>
              <a:gd name="T11" fmla="*/ 1960 h 3957"/>
              <a:gd name="T12" fmla="*/ 594 w 4515"/>
              <a:gd name="T13" fmla="*/ 1960 h 3957"/>
              <a:gd name="T14" fmla="*/ 2554 w 4515"/>
              <a:gd name="T15" fmla="*/ 0 h 3957"/>
              <a:gd name="T16" fmla="*/ 4515 w 4515"/>
              <a:gd name="T17" fmla="*/ 1960 h 3957"/>
              <a:gd name="T18" fmla="*/ 3279 w 4515"/>
              <a:gd name="T19" fmla="*/ 1960 h 3957"/>
              <a:gd name="T20" fmla="*/ 736 w 4515"/>
              <a:gd name="T21" fmla="*/ 3957 h 3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15" h="3957">
                <a:moveTo>
                  <a:pt x="736" y="3957"/>
                </a:moveTo>
                <a:lnTo>
                  <a:pt x="736" y="3957"/>
                </a:lnTo>
                <a:cubicBezTo>
                  <a:pt x="315" y="3957"/>
                  <a:pt x="13" y="3900"/>
                  <a:pt x="0" y="3897"/>
                </a:cubicBezTo>
                <a:lnTo>
                  <a:pt x="17" y="3722"/>
                </a:lnTo>
                <a:cubicBezTo>
                  <a:pt x="758" y="3722"/>
                  <a:pt x="1289" y="3529"/>
                  <a:pt x="1597" y="3147"/>
                </a:cubicBezTo>
                <a:cubicBezTo>
                  <a:pt x="1944" y="2716"/>
                  <a:pt x="1907" y="2154"/>
                  <a:pt x="1881" y="1960"/>
                </a:cubicBezTo>
                <a:lnTo>
                  <a:pt x="594" y="1960"/>
                </a:lnTo>
                <a:lnTo>
                  <a:pt x="2554" y="0"/>
                </a:lnTo>
                <a:lnTo>
                  <a:pt x="4515" y="1960"/>
                </a:lnTo>
                <a:lnTo>
                  <a:pt x="3279" y="1960"/>
                </a:lnTo>
                <a:cubicBezTo>
                  <a:pt x="3123" y="3695"/>
                  <a:pt x="1625" y="3957"/>
                  <a:pt x="736" y="3957"/>
                </a:cubicBezTo>
                <a:close/>
              </a:path>
            </a:pathLst>
          </a:custGeom>
          <a:solidFill>
            <a:schemeClr val="accent2">
              <a:lumMod val="40000"/>
              <a:lumOff val="60000"/>
            </a:schemeClr>
          </a:solidFill>
          <a:ln>
            <a:noFill/>
          </a:ln>
        </p:spPr>
      </p:sp>
      <p:sp>
        <p:nvSpPr>
          <p:cNvPr id="36" name="文本框 35">
            <a:extLst>
              <a:ext uri="{FF2B5EF4-FFF2-40B4-BE49-F238E27FC236}">
                <a16:creationId xmlns:a16="http://schemas.microsoft.com/office/drawing/2014/main" id="{256A8C38-2835-4D75-932B-667260A6F79E}"/>
              </a:ext>
            </a:extLst>
          </p:cNvPr>
          <p:cNvSpPr txBox="1"/>
          <p:nvPr/>
        </p:nvSpPr>
        <p:spPr>
          <a:xfrm>
            <a:off x="8156380" y="1275503"/>
            <a:ext cx="2107574" cy="369332"/>
          </a:xfrm>
          <a:prstGeom prst="rect">
            <a:avLst/>
          </a:prstGeom>
          <a:solidFill>
            <a:srgbClr val="E3EEDA"/>
          </a:solidFill>
        </p:spPr>
        <p:txBody>
          <a:bodyPr wrap="square" rtlCol="0">
            <a:spAutoFit/>
          </a:bodyPr>
          <a:lstStyle/>
          <a:p>
            <a:r>
              <a:rPr lang="en-US" altLang="zh-CN"/>
              <a:t>Global integration</a:t>
            </a:r>
          </a:p>
        </p:txBody>
      </p:sp>
    </p:spTree>
    <p:custDataLst>
      <p:tags r:id="rId1"/>
    </p:custDataLst>
    <p:extLst>
      <p:ext uri="{BB962C8B-B14F-4D97-AF65-F5344CB8AC3E}">
        <p14:creationId xmlns:p14="http://schemas.microsoft.com/office/powerpoint/2010/main" val="344193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1" grpId="0" animBg="1"/>
      <p:bldP spid="34"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示&#10;&#10;描述已自动生成">
            <a:extLst>
              <a:ext uri="{FF2B5EF4-FFF2-40B4-BE49-F238E27FC236}">
                <a16:creationId xmlns:a16="http://schemas.microsoft.com/office/drawing/2014/main" id="{FBC4454D-C653-41E8-8BE7-DAB7D96433BA}"/>
              </a:ext>
            </a:extLst>
          </p:cNvPr>
          <p:cNvPicPr>
            <a:picLocks noChangeAspect="1"/>
          </p:cNvPicPr>
          <p:nvPr/>
        </p:nvPicPr>
        <p:blipFill rotWithShape="1">
          <a:blip r:embed="rId6">
            <a:extLst>
              <a:ext uri="{28A0092B-C50C-407E-A947-70E740481C1C}">
                <a14:useLocalDpi xmlns:a14="http://schemas.microsoft.com/office/drawing/2010/main" val="0"/>
              </a:ext>
            </a:extLst>
          </a:blip>
          <a:srcRect l="33016" r="33286" b="20020"/>
          <a:stretch/>
        </p:blipFill>
        <p:spPr>
          <a:xfrm>
            <a:off x="3635023" y="4218492"/>
            <a:ext cx="3004595" cy="2426776"/>
          </a:xfrm>
          <a:prstGeom prst="rect">
            <a:avLst/>
          </a:prstGeom>
        </p:spPr>
      </p:pic>
      <p:sp>
        <p:nvSpPr>
          <p:cNvPr id="28" name="矩形 27">
            <a:extLst>
              <a:ext uri="{FF2B5EF4-FFF2-40B4-BE49-F238E27FC236}">
                <a16:creationId xmlns:a16="http://schemas.microsoft.com/office/drawing/2014/main" id="{57CE90C2-DBDD-46A3-BFC2-474FABFCAC12}"/>
              </a:ext>
            </a:extLst>
          </p:cNvPr>
          <p:cNvSpPr/>
          <p:nvPr/>
        </p:nvSpPr>
        <p:spPr>
          <a:xfrm>
            <a:off x="3653597" y="3429000"/>
            <a:ext cx="8460127" cy="3335168"/>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 name="标题 1">
            <a:extLst>
              <a:ext uri="{FF2B5EF4-FFF2-40B4-BE49-F238E27FC236}">
                <a16:creationId xmlns:a16="http://schemas.microsoft.com/office/drawing/2014/main" id="{28742880-D439-47C6-BAFA-C968BC49EB67}"/>
              </a:ext>
            </a:extLst>
          </p:cNvPr>
          <p:cNvSpPr>
            <a:spLocks noGrp="1"/>
          </p:cNvSpPr>
          <p:nvPr>
            <p:ph type="title"/>
          </p:nvPr>
        </p:nvSpPr>
        <p:spPr/>
        <p:txBody>
          <a:bodyPr/>
          <a:lstStyle/>
          <a:p>
            <a:pPr>
              <a:lnSpc>
                <a:spcPct val="120000"/>
              </a:lnSpc>
            </a:pPr>
            <a:r>
              <a:rPr lang="en-US" altLang="zh-CN" b="1">
                <a:solidFill>
                  <a:srgbClr val="4472C4"/>
                </a:solidFill>
              </a:rPr>
              <a:t>One Way </a:t>
            </a:r>
            <a:r>
              <a:rPr lang="en-US" altLang="zh-CN"/>
              <a:t>Partial</a:t>
            </a:r>
            <a:r>
              <a:rPr lang="zh-CN" altLang="en-US"/>
              <a:t> </a:t>
            </a:r>
            <a:r>
              <a:rPr lang="en-US" altLang="zh-CN"/>
              <a:t>AUC (OPAUC)</a:t>
            </a:r>
            <a:endParaRPr lang="zh-CN" altLang="en-US"/>
          </a:p>
        </p:txBody>
      </p:sp>
      <p:sp>
        <p:nvSpPr>
          <p:cNvPr id="3" name="内容占位符 2">
            <a:extLst>
              <a:ext uri="{FF2B5EF4-FFF2-40B4-BE49-F238E27FC236}">
                <a16:creationId xmlns:a16="http://schemas.microsoft.com/office/drawing/2014/main" id="{4CA4E4C6-ABFB-41D8-9E74-2F8966166724}"/>
              </a:ext>
            </a:extLst>
          </p:cNvPr>
          <p:cNvSpPr>
            <a:spLocks noGrp="1"/>
          </p:cNvSpPr>
          <p:nvPr>
            <p:ph idx="1"/>
          </p:nvPr>
        </p:nvSpPr>
        <p:spPr>
          <a:xfrm>
            <a:off x="838200" y="1825627"/>
            <a:ext cx="11353800" cy="4351339"/>
          </a:xfrm>
        </p:spPr>
        <p:txBody>
          <a:bodyPr/>
          <a:lstStyle/>
          <a:p>
            <a:pPr>
              <a:lnSpc>
                <a:spcPct val="120000"/>
              </a:lnSpc>
              <a:spcBef>
                <a:spcPts val="0"/>
              </a:spcBef>
            </a:pPr>
            <a:r>
              <a:rPr lang="en-US" altLang="zh-CN"/>
              <a:t>AUC involves </a:t>
            </a:r>
            <a:r>
              <a:rPr lang="en-US" altLang="zh-CN" b="1">
                <a:solidFill>
                  <a:srgbClr val="4472C4"/>
                </a:solidFill>
              </a:rPr>
              <a:t>all possible </a:t>
            </a:r>
            <a:r>
              <a:rPr lang="en-US" altLang="zh-CN"/>
              <a:t>TPRs and FPRs</a:t>
            </a:r>
          </a:p>
          <a:p>
            <a:pPr>
              <a:lnSpc>
                <a:spcPct val="120000"/>
              </a:lnSpc>
              <a:spcBef>
                <a:spcPts val="0"/>
              </a:spcBef>
            </a:pPr>
            <a:r>
              <a:rPr lang="en-US" altLang="zh-CN"/>
              <a:t>Many real-world applications have specific requirement on </a:t>
            </a:r>
            <a:r>
              <a:rPr lang="en-US" altLang="zh-CN" b="1">
                <a:solidFill>
                  <a:srgbClr val="4472C4"/>
                </a:solidFill>
              </a:rPr>
              <a:t>FPR</a:t>
            </a:r>
          </a:p>
          <a:p>
            <a:pPr>
              <a:lnSpc>
                <a:spcPct val="120000"/>
              </a:lnSpc>
              <a:spcBef>
                <a:spcPts val="0"/>
              </a:spcBef>
            </a:pPr>
            <a:r>
              <a:rPr lang="en-US" altLang="zh-CN"/>
              <a:t>Solution: Measure the partial area of ROC</a:t>
            </a:r>
          </a:p>
        </p:txBody>
      </p:sp>
      <p:pic>
        <p:nvPicPr>
          <p:cNvPr id="11" name="图片 10" descr="图示&#10;&#10;描述已自动生成">
            <a:extLst>
              <a:ext uri="{FF2B5EF4-FFF2-40B4-BE49-F238E27FC236}">
                <a16:creationId xmlns:a16="http://schemas.microsoft.com/office/drawing/2014/main" id="{314A6E22-8F50-488B-BD73-2116D775850A}"/>
              </a:ext>
            </a:extLst>
          </p:cNvPr>
          <p:cNvPicPr>
            <a:picLocks noChangeAspect="1"/>
          </p:cNvPicPr>
          <p:nvPr/>
        </p:nvPicPr>
        <p:blipFill rotWithShape="1">
          <a:blip r:embed="rId6">
            <a:extLst>
              <a:ext uri="{28A0092B-C50C-407E-A947-70E740481C1C}">
                <a14:useLocalDpi xmlns:a14="http://schemas.microsoft.com/office/drawing/2010/main" val="0"/>
              </a:ext>
            </a:extLst>
          </a:blip>
          <a:srcRect r="65859" b="18814"/>
          <a:stretch/>
        </p:blipFill>
        <p:spPr>
          <a:xfrm>
            <a:off x="78279" y="4218493"/>
            <a:ext cx="3044144" cy="2463371"/>
          </a:xfrm>
          <a:prstGeom prst="rect">
            <a:avLst/>
          </a:prstGeom>
        </p:spPr>
      </p:pic>
      <p:sp>
        <p:nvSpPr>
          <p:cNvPr id="13" name="iconfont-11821-5609243">
            <a:extLst>
              <a:ext uri="{FF2B5EF4-FFF2-40B4-BE49-F238E27FC236}">
                <a16:creationId xmlns:a16="http://schemas.microsoft.com/office/drawing/2014/main" id="{E5B4BD3B-A9E2-4379-9A98-67EEC2D75D64}"/>
              </a:ext>
            </a:extLst>
          </p:cNvPr>
          <p:cNvSpPr>
            <a:spLocks noChangeAspect="1"/>
          </p:cNvSpPr>
          <p:nvPr/>
        </p:nvSpPr>
        <p:spPr bwMode="auto">
          <a:xfrm>
            <a:off x="3004774" y="4846456"/>
            <a:ext cx="609685" cy="502455"/>
          </a:xfrm>
          <a:custGeom>
            <a:avLst/>
            <a:gdLst>
              <a:gd name="T0" fmla="*/ 5331 w 10556"/>
              <a:gd name="T1" fmla="*/ 0 h 8696"/>
              <a:gd name="T2" fmla="*/ 10556 w 10556"/>
              <a:gd name="T3" fmla="*/ 4341 h 8696"/>
              <a:gd name="T4" fmla="*/ 5331 w 10556"/>
              <a:gd name="T5" fmla="*/ 8696 h 8696"/>
              <a:gd name="T6" fmla="*/ 5331 w 10556"/>
              <a:gd name="T7" fmla="*/ 0 h 8696"/>
              <a:gd name="T8" fmla="*/ 0 w 10556"/>
              <a:gd name="T9" fmla="*/ 2705 h 8696"/>
              <a:gd name="T10" fmla="*/ 5331 w 10556"/>
              <a:gd name="T11" fmla="*/ 2705 h 8696"/>
              <a:gd name="T12" fmla="*/ 5331 w 10556"/>
              <a:gd name="T13" fmla="*/ 5912 h 8696"/>
              <a:gd name="T14" fmla="*/ 0 w 10556"/>
              <a:gd name="T15" fmla="*/ 5912 h 8696"/>
              <a:gd name="T16" fmla="*/ 0 w 10556"/>
              <a:gd name="T17" fmla="*/ 2705 h 8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56" h="8696">
                <a:moveTo>
                  <a:pt x="5331" y="0"/>
                </a:moveTo>
                <a:lnTo>
                  <a:pt x="10556" y="4341"/>
                </a:lnTo>
                <a:lnTo>
                  <a:pt x="5331" y="8696"/>
                </a:lnTo>
                <a:lnTo>
                  <a:pt x="5331" y="0"/>
                </a:lnTo>
                <a:close/>
                <a:moveTo>
                  <a:pt x="0" y="2705"/>
                </a:moveTo>
                <a:lnTo>
                  <a:pt x="5331" y="2705"/>
                </a:lnTo>
                <a:lnTo>
                  <a:pt x="5331" y="5912"/>
                </a:lnTo>
                <a:lnTo>
                  <a:pt x="0" y="5912"/>
                </a:lnTo>
                <a:lnTo>
                  <a:pt x="0" y="2705"/>
                </a:lnTo>
                <a:close/>
              </a:path>
            </a:pathLst>
          </a:custGeom>
          <a:solidFill>
            <a:srgbClr val="8BB8E1"/>
          </a:solidFill>
          <a:ln>
            <a:noFill/>
          </a:ln>
        </p:spPr>
        <p:txBody>
          <a:bodyPr/>
          <a:lstStyle/>
          <a:p>
            <a:pPr>
              <a:lnSpc>
                <a:spcPct val="120000"/>
              </a:lnSpc>
            </a:pPr>
            <a:endParaRPr lang="zh-CN" altLang="en-US"/>
          </a:p>
        </p:txBody>
      </p:sp>
      <p:sp>
        <p:nvSpPr>
          <p:cNvPr id="4" name="文本框 3">
            <a:extLst>
              <a:ext uri="{FF2B5EF4-FFF2-40B4-BE49-F238E27FC236}">
                <a16:creationId xmlns:a16="http://schemas.microsoft.com/office/drawing/2014/main" id="{F693C9AA-5AE3-4F50-96E4-A745B0F6A177}"/>
              </a:ext>
            </a:extLst>
          </p:cNvPr>
          <p:cNvSpPr txBox="1"/>
          <p:nvPr/>
        </p:nvSpPr>
        <p:spPr>
          <a:xfrm>
            <a:off x="838201" y="3572531"/>
            <a:ext cx="1990847" cy="403124"/>
          </a:xfrm>
          <a:prstGeom prst="rect">
            <a:avLst/>
          </a:prstGeom>
          <a:solidFill>
            <a:schemeClr val="accent6">
              <a:lumMod val="20000"/>
              <a:lumOff val="80000"/>
            </a:schemeClr>
          </a:solidFill>
        </p:spPr>
        <p:txBody>
          <a:bodyPr wrap="square" rtlCol="0">
            <a:spAutoFit/>
          </a:bodyPr>
          <a:lstStyle>
            <a:defPPr>
              <a:defRPr lang="zh-CN"/>
            </a:defPPr>
            <a:lvl1pPr algn="ctr"/>
          </a:lstStyle>
          <a:p>
            <a:pPr>
              <a:lnSpc>
                <a:spcPct val="120000"/>
              </a:lnSpc>
            </a:pPr>
            <a:r>
              <a:rPr lang="en-US" altLang="zh-CN"/>
              <a:t>AUC</a:t>
            </a:r>
            <a:endParaRPr lang="zh-CN" altLang="en-US"/>
          </a:p>
        </p:txBody>
      </p:sp>
      <p:sp>
        <p:nvSpPr>
          <p:cNvPr id="17" name="文本框 16">
            <a:extLst>
              <a:ext uri="{FF2B5EF4-FFF2-40B4-BE49-F238E27FC236}">
                <a16:creationId xmlns:a16="http://schemas.microsoft.com/office/drawing/2014/main" id="{DA68F284-A7A0-41C2-9587-9569A6EB4DC4}"/>
              </a:ext>
            </a:extLst>
          </p:cNvPr>
          <p:cNvSpPr txBox="1"/>
          <p:nvPr/>
        </p:nvSpPr>
        <p:spPr>
          <a:xfrm>
            <a:off x="6096003" y="3572531"/>
            <a:ext cx="3680751" cy="666401"/>
          </a:xfrm>
          <a:prstGeom prst="rect">
            <a:avLst/>
          </a:prstGeom>
          <a:solidFill>
            <a:schemeClr val="accent6">
              <a:lumMod val="20000"/>
              <a:lumOff val="80000"/>
            </a:schemeClr>
          </a:solidFill>
        </p:spPr>
        <p:txBody>
          <a:bodyPr wrap="square" rtlCol="0">
            <a:spAutoFit/>
          </a:bodyPr>
          <a:lstStyle/>
          <a:p>
            <a:pPr algn="ctr">
              <a:lnSpc>
                <a:spcPct val="120000"/>
              </a:lnSpc>
            </a:pPr>
            <a:r>
              <a:rPr lang="en-US" altLang="zh-CN"/>
              <a:t>One way Partial AUC (OPAUC) </a:t>
            </a:r>
            <a:r>
              <a:rPr lang="en-US" altLang="zh-CN" sz="1400" b="1">
                <a:solidFill>
                  <a:schemeClr val="accent1"/>
                </a:solidFill>
              </a:rPr>
              <a:t>[Dobb and Pepe 2003]</a:t>
            </a:r>
            <a:endParaRPr lang="zh-CN" altLang="en-US" sz="1400" b="1">
              <a:solidFill>
                <a:schemeClr val="accent1"/>
              </a:solidFill>
            </a:endParaRPr>
          </a:p>
        </p:txBody>
      </p:sp>
      <p:grpSp>
        <p:nvGrpSpPr>
          <p:cNvPr id="37" name="组合 36">
            <a:extLst>
              <a:ext uri="{FF2B5EF4-FFF2-40B4-BE49-F238E27FC236}">
                <a16:creationId xmlns:a16="http://schemas.microsoft.com/office/drawing/2014/main" id="{C4AF2BD0-0454-42E1-A5FB-BFA2CF2FA411}"/>
              </a:ext>
            </a:extLst>
          </p:cNvPr>
          <p:cNvGrpSpPr/>
          <p:nvPr/>
        </p:nvGrpSpPr>
        <p:grpSpPr>
          <a:xfrm>
            <a:off x="6640571" y="5316195"/>
            <a:ext cx="5377255" cy="983848"/>
            <a:chOff x="7033981" y="5324355"/>
            <a:chExt cx="5111721" cy="983848"/>
          </a:xfrm>
        </p:grpSpPr>
        <p:sp>
          <p:nvSpPr>
            <p:cNvPr id="20" name="矩形: 圆角 19">
              <a:extLst>
                <a:ext uri="{FF2B5EF4-FFF2-40B4-BE49-F238E27FC236}">
                  <a16:creationId xmlns:a16="http://schemas.microsoft.com/office/drawing/2014/main" id="{D488A9C2-4537-44B1-A67E-F74DB36D9963}"/>
                </a:ext>
              </a:extLst>
            </p:cNvPr>
            <p:cNvSpPr/>
            <p:nvPr/>
          </p:nvSpPr>
          <p:spPr>
            <a:xfrm>
              <a:off x="7033981" y="5324355"/>
              <a:ext cx="5111721" cy="983848"/>
            </a:xfrm>
            <a:prstGeom prst="roundRect">
              <a:avLst/>
            </a:prstGeom>
            <a:solidFill>
              <a:srgbClr val="DEEDF4"/>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20000"/>
                </a:lnSpc>
              </a:pPr>
              <a:endParaRPr lang="zh-CN" altLang="en-US"/>
            </a:p>
          </p:txBody>
        </p:sp>
        <p:pic>
          <p:nvPicPr>
            <p:cNvPr id="36" name="图片 35" descr="\documentclass{article}&#10;\usepackage{amsmath}&#10;\usepackage{amssymb}&#10;\usepackage{bbm}&#10;\usepackage{bm}&#10;&#10;\pagestyle{empty}&#10;\begin{document}&#10;\[\mathsf{OPAUC}= \frac{1}{\beta -\alpha} \int_{\alpha}^{\beta} \mathsf{TPR}\left(\mathsf{FPR}^{-1}(\theta)\right)~d\theta\]&#10;&#10;&#10;&#10;\end{document}" title="IguanaTex Bitmap Display">
              <a:extLst>
                <a:ext uri="{FF2B5EF4-FFF2-40B4-BE49-F238E27FC236}">
                  <a16:creationId xmlns:a16="http://schemas.microsoft.com/office/drawing/2014/main" id="{AC8883B1-CE54-41D7-B608-9514DFE3FFD3}"/>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115113" y="5489310"/>
              <a:ext cx="4912129" cy="695816"/>
            </a:xfrm>
            <a:prstGeom prst="rect">
              <a:avLst/>
            </a:prstGeom>
          </p:spPr>
        </p:pic>
      </p:grpSp>
      <p:sp>
        <p:nvSpPr>
          <p:cNvPr id="16" name="椭圆 15">
            <a:extLst>
              <a:ext uri="{FF2B5EF4-FFF2-40B4-BE49-F238E27FC236}">
                <a16:creationId xmlns:a16="http://schemas.microsoft.com/office/drawing/2014/main" id="{27B90669-2AED-4B63-AF3F-A92B50C76E2A}"/>
              </a:ext>
            </a:extLst>
          </p:cNvPr>
          <p:cNvSpPr/>
          <p:nvPr/>
        </p:nvSpPr>
        <p:spPr>
          <a:xfrm flipH="1">
            <a:off x="9165819" y="5456822"/>
            <a:ext cx="232639" cy="229525"/>
          </a:xfrm>
          <a:prstGeom prst="ellipse">
            <a:avLst/>
          </a:prstGeom>
          <a:solidFill>
            <a:srgbClr val="FBE5D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33" name="组合 32">
            <a:extLst>
              <a:ext uri="{FF2B5EF4-FFF2-40B4-BE49-F238E27FC236}">
                <a16:creationId xmlns:a16="http://schemas.microsoft.com/office/drawing/2014/main" id="{20C57C9F-5C2B-4022-84E9-049952E6B64B}"/>
              </a:ext>
            </a:extLst>
          </p:cNvPr>
          <p:cNvGrpSpPr/>
          <p:nvPr/>
        </p:nvGrpSpPr>
        <p:grpSpPr>
          <a:xfrm>
            <a:off x="7488823" y="4319984"/>
            <a:ext cx="3680751" cy="526471"/>
            <a:chOff x="7922796" y="4344401"/>
            <a:chExt cx="3680750" cy="526471"/>
          </a:xfrm>
        </p:grpSpPr>
        <p:sp>
          <p:nvSpPr>
            <p:cNvPr id="8" name="矩形 7">
              <a:extLst>
                <a:ext uri="{FF2B5EF4-FFF2-40B4-BE49-F238E27FC236}">
                  <a16:creationId xmlns:a16="http://schemas.microsoft.com/office/drawing/2014/main" id="{F9E68225-1FF1-4BA3-88A7-D981673E5B7F}"/>
                </a:ext>
              </a:extLst>
            </p:cNvPr>
            <p:cNvSpPr/>
            <p:nvPr/>
          </p:nvSpPr>
          <p:spPr>
            <a:xfrm>
              <a:off x="7922796" y="4344401"/>
              <a:ext cx="3680750" cy="52647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pic>
          <p:nvPicPr>
            <p:cNvPr id="32" name="图片 31" descr="\documentclass{article}&#10;\usepackage{amsmath}&#10;\usepackage{amssymb}&#10;\usepackage{bbm}&#10;\usepackage{bm}&#10;&#10;\pagestyle{empty}&#10;\begin{document}&#10;Only consider $ \alpha \le \mathsf{FPR} \le \beta$&#10;&#10;&#10;&#10;\end{document}" title="IguanaTex Bitmap Display">
              <a:extLst>
                <a:ext uri="{FF2B5EF4-FFF2-40B4-BE49-F238E27FC236}">
                  <a16:creationId xmlns:a16="http://schemas.microsoft.com/office/drawing/2014/main" id="{5A63BF77-0FED-4305-AAC1-49AB9C83BB60}"/>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110838" y="4511774"/>
              <a:ext cx="3316720" cy="251819"/>
            </a:xfrm>
            <a:prstGeom prst="rect">
              <a:avLst/>
            </a:prstGeom>
            <a:noFill/>
          </p:spPr>
        </p:pic>
      </p:grpSp>
      <p:sp>
        <p:nvSpPr>
          <p:cNvPr id="18" name="curved-up-arrow_20901">
            <a:extLst>
              <a:ext uri="{FF2B5EF4-FFF2-40B4-BE49-F238E27FC236}">
                <a16:creationId xmlns:a16="http://schemas.microsoft.com/office/drawing/2014/main" id="{5E1537D5-C861-4B68-B0E5-ABFA5C8347C2}"/>
              </a:ext>
            </a:extLst>
          </p:cNvPr>
          <p:cNvSpPr>
            <a:spLocks noChangeAspect="1"/>
          </p:cNvSpPr>
          <p:nvPr/>
        </p:nvSpPr>
        <p:spPr bwMode="auto">
          <a:xfrm rot="807788">
            <a:off x="9236973" y="4822167"/>
            <a:ext cx="399071" cy="474411"/>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rgbClr val="FBE5D6"/>
          </a:solidFill>
          <a:ln>
            <a:noFill/>
          </a:ln>
        </p:spPr>
        <p:txBody>
          <a:bodyPr/>
          <a:lstStyle/>
          <a:p>
            <a:pPr>
              <a:lnSpc>
                <a:spcPct val="120000"/>
              </a:lnSpc>
            </a:pPr>
            <a:endParaRPr lang="zh-CN" altLang="en-US"/>
          </a:p>
        </p:txBody>
      </p:sp>
      <p:sp>
        <p:nvSpPr>
          <p:cNvPr id="38" name="椭圆 37">
            <a:extLst>
              <a:ext uri="{FF2B5EF4-FFF2-40B4-BE49-F238E27FC236}">
                <a16:creationId xmlns:a16="http://schemas.microsoft.com/office/drawing/2014/main" id="{56C1667B-765E-4215-BCDF-DECB16D13444}"/>
              </a:ext>
            </a:extLst>
          </p:cNvPr>
          <p:cNvSpPr/>
          <p:nvPr/>
        </p:nvSpPr>
        <p:spPr>
          <a:xfrm flipH="1">
            <a:off x="9035600" y="6011578"/>
            <a:ext cx="232639" cy="229525"/>
          </a:xfrm>
          <a:prstGeom prst="ellipse">
            <a:avLst/>
          </a:prstGeom>
          <a:solidFill>
            <a:srgbClr val="FBE5D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Tree>
    <p:custDataLst>
      <p:tags r:id="rId1"/>
    </p:custDataLst>
    <p:extLst>
      <p:ext uri="{BB962C8B-B14F-4D97-AF65-F5344CB8AC3E}">
        <p14:creationId xmlns:p14="http://schemas.microsoft.com/office/powerpoint/2010/main" val="422459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3" grpId="0" animBg="1"/>
      <p:bldP spid="4" grpId="0" animBg="1"/>
      <p:bldP spid="17" grpId="0" animBg="1"/>
      <p:bldP spid="16" grpId="0" animBg="1"/>
      <p:bldP spid="18" grpId="0" animBg="1"/>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405502;#379694;#405502;#402650;#131071;#393873;"/>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95.575"/>
  <p:tag name="LATEXADDIN" val="\documentclass{article}&#10;\usepackage{amsmath}&#10;\usepackage{amssymb}&#10;\usepackage{bbm}&#10;\usepackage{bm}&#10;&#10;\pagestyle{empty}&#10;\begin{document}&#10;$FPR= \mathbb{P}\left[f(\bm{x}) &gt;t | y =0\right]$&#10;&#10;&#10;&#10;\end{document}"/>
  <p:tag name="IGUANATEXSIZE" val="20"/>
  <p:tag name="IGUANATEXCURSOR" val="176"/>
  <p:tag name="TRANSPARENCY" val="True"/>
  <p:tag name="FILENAME" val=""/>
  <p:tag name="LATEXENGINEID" val="0"/>
  <p:tag name="TEMPFOLDER" val="D:\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017.623"/>
  <p:tag name="LATEXADDIN" val="\documentclass{article}&#10;\usepackage{amsmath}&#10;\usepackage{amssymb}&#10;\pagestyle{empty}&#10;\begin{document}&#10;&#10;$$\varphi_{\gamma}^{\exp }(t)=\frac{(1-t)(\log (1-t)-1)+1}{\gamma}, \psi_{\gamma}^{\exp }(t)=1-e^{-\gamma t}$$&#10;&#10;\end{document}"/>
  <p:tag name="IGUANATEXSIZE" val="24"/>
  <p:tag name="IGUANATEXCURSOR" val="101"/>
  <p:tag name="TRANSPARENCY" val="True"/>
  <p:tag name="FILENAME" val=""/>
  <p:tag name="LATEXENGINEID" val="0"/>
  <p:tag name="TEMPFOLDER" val="D:\App\iguanaTex\"/>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66.4792"/>
  <p:tag name="ORIGINALWIDTH" val="1355.831"/>
  <p:tag name="LATEXADDIN" val="\documentclass{article}&#10;\usepackage{amsmath}&#10;\pagestyle{empty}&#10;\begin{document}&#10;$$&#10;\hat{\mathcal{R}}_{\psi}^{\ell}\left(\mathcal{S}, f_{\boldsymbol{\theta}}\right) &gt; \hat{\mathcal{R}}_{\alpha, \beta}^{\ell}\left(S, f_{\boldsymbol{\theta}}\right)&#10;$$&#10;&#10;&#10;&#10;\end{document}"/>
  <p:tag name="IGUANATEXSIZE" val="20"/>
  <p:tag name="IGUANATEXCURSOR" val="266"/>
  <p:tag name="TRANSPARENCY" val="True"/>
  <p:tag name="FILENAME" val=""/>
  <p:tag name="LATEXENGINEID" val="0"/>
  <p:tag name="TEMPFOLDER" val="D:\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6.49047"/>
  <p:tag name="LATEXADDIN" val="\documentclass{article}&#10;\usepackage{amsmath}&#10;\pagestyle{empty}&#10;\begin{document}&#10;$\psi$&#10;&#10;&#10;&#10;\end{document}"/>
  <p:tag name="IGUANATEXSIZE" val="18"/>
  <p:tag name="IGUANATEXCURSOR" val="85"/>
  <p:tag name="TRANSPARENCY" val="True"/>
  <p:tag name="FILENAME" val=""/>
  <p:tag name="LATEXENGINEID" val="0"/>
  <p:tag name="TEMPFOLDER" val="D:\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47.4691"/>
  <p:tag name="ORIGINALWIDTH" val="1471.316"/>
  <p:tag name="LATEXADDIN" val="\documentclass{article}&#10;\usepackage{amsmath}&#10;\pagestyle{empty}&#10;\usepackage{amsthm}&#10;\usepackage{amsmath}&#10;\usepackage{multirow}&#10;\usepackage{amssymb}&#10;\def \expiop { \expeb_{\xp \in \Ionep } }&#10;\def \expitp { \expeb_{\xp \in \Itwop } }&#10;\def \expion { \expeb_{\xn \in \Ionen } }&#10;\def \expitn { \expeb_{\xn \in \Itwon } }&#10;\def \Itwo {\mathcal{I}_2}&#10;\def \expit { \expeb_{\xp, \xn \in \Itwo} }&#10;\def \sumtermp {\frac{1}{\nn}}&#10;\def \expiopn {\expeb_{\xp \in \Ionep, \xn \in \Ionen } }&#10;\def \expitpn {\expeb_{\xp \in \Itwop, \xn \in \Itwon } }&#10;&#10;\begin{document}&#10;&#10; \begin{equation*}&#10;    \begin{split}&#10;      \sup_{ p \in (0,1), q = -\frac{p}{1-p} } \left[\rho_p -\xi_q \right] \ge 0,&#10;    \end{split}&#10;  \end{equation*} &#10;&#10;&#10;&#10;\end{document}"/>
  <p:tag name="IGUANATEXSIZE" val="20"/>
  <p:tag name="IGUANATEXCURSOR" val="552"/>
  <p:tag name="TRANSPARENCY" val="True"/>
  <p:tag name="FILENAME" val=""/>
  <p:tag name="LATEXENGINEID" val="0"/>
  <p:tag name="TEMPFOLDER" val="D:\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010.124"/>
  <p:tag name="ORIGINALWIDTH" val="2177.728"/>
  <p:tag name="LATEXADDIN" val="\documentclass{article}&#10;\usepackage{amsmath}&#10;\pagestyle{empty}&#10;\usepackage{bm}&#10;\usepackage{amsthm}&#10;\usepackage{multirow}&#10;\usepackage{amssymb}&#10;\DeclareMathOperator*{\expeb}{\bar{\mathbb{E}}}&#10;\def \Ionep {\mathcal{I}_1^+}&#10;\def \Ionen {\mathcal{I}_1^-}&#10;\def \Itwop {\mathcal{I}_2^+}&#10;\def \Itwon {\mathcal{I}_2^-}&#10;\def \x {x}&#10;\def \xp {\x^+}&#10;\def \xpi {\xp_{i}}&#10;\def \xpio {\xp_{(i)}}&#10;\def \xn {\x^-}&#10;\def \expiop { \expeb_{\xp \in \Ionep } }&#10;\def \expitp { \expeb_{\xp \in \Itwop } }&#10;\def \expion { \expeb_{\xn \in \Ionen } }&#10;\def \expitn { \expeb_{\xn \in \Itwon } }&#10;\def \Itwo {\mathcal{I}_2}&#10;\def \expit { \expeb_{\xp, \xn \in \Itwo} }&#10;\def \sumtermp {\frac{1}{\nn}}&#10;\def \expiopn {\expeb_{\xp \in \Ionep, \xn \in \Ionen } }&#10;\def \expitpn {\expeb_{\xp \in \Itwop, \xn \in \Itwon } }&#10;&#10;\begin{document}&#10;&#10;  \begin{equation*}&#10;   \begin{split}&#10;    \rho_p &amp;= \frac{\left(\expit\left[v^{p}_+ \cdot v^{p}_-\right]\right)^{1/p}  }{\left(\expiopn\left[(1 - v_+v_-)^2\right]\right)^{1/2}}, \\&#10;      \xi_q &amp;=  \frac{\alpha\beta}{1-\alpha\beta} \cdot \frac{\left( \expit(\ell^2_{i,j}) \right)^{1/2}}{\left( \expiopn(\ell^q_{i,j}) \right)^{1/q}}.&#10;    \end{split}&#10;  \end{equation*}&#10;&#10;&#10;\end{document}"/>
  <p:tag name="IGUANATEXSIZE" val="20"/>
  <p:tag name="IGUANATEXCURSOR" val="184"/>
  <p:tag name="TRANSPARENCY" val="True"/>
  <p:tag name="FILENAME" val=""/>
  <p:tag name="LATEXENGINEID" val="0"/>
  <p:tag name="TEMPFOLDER" val="D:\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146.607"/>
  <p:tag name="LATEXADDIN" val="\documentclass{article}&#10;\usepackage{amsmath}&#10;\usepackage{amssymb}&#10;\pagestyle{empty}&#10;\begin{document}&#10;$f(x^+) \sim \mathcal{N}\left(0.5,0.08\right) $&#10;&#10;&#10;&#10;\end{document}"/>
  <p:tag name="IGUANATEXSIZE" val="24"/>
  <p:tag name="IGUANATEXCURSOR" val="143"/>
  <p:tag name="TRANSPARENCY" val="True"/>
  <p:tag name="FILENAME" val=""/>
  <p:tag name="LATEXENGINEID" val="0"/>
  <p:tag name="TEMPFOLDER" val="D:\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1147.357"/>
  <p:tag name="LATEXADDIN" val="\documentclass{article}&#10;\usepackage{amsmath}&#10;\usepackage{amssymb}&#10;\pagestyle{empty}&#10;\begin{document}&#10;$f(x^-) \sim \mathcal{N}\left(0.3,0.08\right) $&#10;&#10;&#10;&#10;\end{document}"/>
  <p:tag name="IGUANATEXSIZE" val="24"/>
  <p:tag name="IGUANATEXCURSOR" val="134"/>
  <p:tag name="TRANSPARENCY" val="True"/>
  <p:tag name="FILENAME" val=""/>
  <p:tag name="LATEXENGINEID" val="0"/>
  <p:tag name="TEMPFOLDER" val="D:\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846.269"/>
  <p:tag name="LATEXADDIN" val="\documentclass{article}&#10;\usepackage{amsmath}&#10;\pagestyle{empty}&#10;\begin{document}&#10;Generate 100 points for each class&#10;&#10;&#10;&#10;\end{document}"/>
  <p:tag name="IGUANATEXSIZE" val="20"/>
  <p:tag name="IGUANATEXCURSOR" val="114"/>
  <p:tag name="TRANSPARENCY" val="True"/>
  <p:tag name="FILENAME" val=""/>
  <p:tag name="LATEXENGINEID" val="0"/>
  <p:tag name="TEMPFOLDER" val="D:\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163.854"/>
  <p:tag name="LATEXADDIN" val="\documentclass{article}&#10;\usepackage{amsmath}&#10;\pagestyle{empty}&#10;\begin{document}&#10;plot for 50 such trails&#10;&#10;&#10;&#10;\end{document}"/>
  <p:tag name="IGUANATEXSIZE" val="20"/>
  <p:tag name="IGUANATEXCURSOR" val="103"/>
  <p:tag name="TRANSPARENCY" val="True"/>
  <p:tag name="FILENAME" val=""/>
  <p:tag name="LATEXENGINEID" val="0"/>
  <p:tag name="TEMPFOLDER" val="D:\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84.7019"/>
  <p:tag name="LATEXADDIN" val="\documentclass{article}&#10;\usepackage{amsmath}&#10;\usepackage{amssymb}&#10;\pagestyle{empty}&#10;\begin{document}&#10;$\rho_p &gt; \xi_q$&#10;&#10;&#10;&#10;\end{document}"/>
  <p:tag name="IGUANATEXSIZE" val="24"/>
  <p:tag name="IGUANATEXCURSOR" val="116"/>
  <p:tag name="TRANSPARENCY" val="True"/>
  <p:tag name="FILENAME" val=""/>
  <p:tag name="LATEXENGINEID" val="0"/>
  <p:tag name="TEMPFOLDER" val="D:\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694.788"/>
  <p:tag name="LATEXADDIN" val="\documentclass{article}&#10;\usepackage{amsmath}&#10;\usepackage{amssymb}&#10;\usepackage{bbm}&#10;\usepackage{bm}&#10;&#10;\pagestyle{empty}&#10;\begin{document}&#10;\[\mathsf{AUC}= \int_{0}^{1} \mathsf{TPR}\left(\mathsf{FPR}^{-1}(\theta)\right)~d\theta\]&#10;&#10;&#10;&#10;\end{document}"/>
  <p:tag name="IGUANATEXSIZE" val="20"/>
  <p:tag name="IGUANATEXCURSOR" val="161"/>
  <p:tag name="TRANSPARENCY" val="True"/>
  <p:tag name="FILENAME" val=""/>
  <p:tag name="LATEXENGINEID" val="0"/>
  <p:tag name="TEMPFOLDER" val="D:\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1875.516"/>
  <p:tag name="LATEXADDIN" val="\documentclass{article}&#10;\usepackage{amsmath}&#10;\usepackage{amssymb}&#10;\pagestyle{empty}&#10;\begin{document}&#10;$\mathcal{R}_{A U C}^{\alpha, \beta}\left(f_{\boldsymbol{\theta}}, \mathcal{S}\right)=1-\mathrm{AUC}_{\alpha}^{\beta}\left(f_{\boldsymbol{\theta}}, \mathcal{S}\right),$&#10;&#10;&#10;&#10;\end{document}"/>
  <p:tag name="IGUANATEXSIZE" val="20"/>
  <p:tag name="IGUANATEXCURSOR" val="268"/>
  <p:tag name="TRANSPARENCY" val="True"/>
  <p:tag name="FILENAME" val=""/>
  <p:tag name="LATEXENGINEID" val="0"/>
  <p:tag name="TEMPFOLDER" val="D:\App\iguanaTex\"/>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70.9787"/>
  <p:tag name="LATEXADDIN" val="\documentclass{article}&#10;\usepackage{amsmath}&#10;\usepackage{amssymb}&#10;\pagestyle{empty}&#10;\begin{document}&#10;$\mathrm{VC}$&#10;&#10;&#10;&#10;&#10;\end{document}"/>
  <p:tag name="IGUANATEXSIZE" val="20"/>
  <p:tag name="IGUANATEXCURSOR" val="64"/>
  <p:tag name="TRANSPARENCY" val="True"/>
  <p:tag name="FILENAME" val=""/>
  <p:tag name="LATEXENGINEID" val="0"/>
  <p:tag name="TEMPFOLDER" val="D:\App\iguanaTex\"/>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2231.721"/>
  <p:tag name="LATEXADDIN" val="\documentclass{article}&#10;\usepackage{amsmath}&#10;\usepackage{amssymb}&#10;\pagestyle{empty}&#10;\begin{document}&#10;&#10;$$&#10;\mathcal{T}(\mathcal{F}) \triangleq\left\{\operatorname{sign}\left(f_{\boldsymbol{\theta}}(\cdot)-\delta\right): f_{\boldsymbol{\theta}} \in \mathcal{F}, \delta \in \mathbb{R}\right.\}&#10;$$&#10;&#10;&#10;&#10;\end{document}"/>
  <p:tag name="IGUANATEXSIZE" val="20"/>
  <p:tag name="IGUANATEXCURSOR" val="287"/>
  <p:tag name="TRANSPARENCY" val="True"/>
  <p:tag name="FILENAME" val=""/>
  <p:tag name="LATEXENGINEID" val="0"/>
  <p:tag name="TEMPFOLDER" val="D:\App\iguanaTex\"/>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89.98874"/>
  <p:tag name="LATEXADDIN" val="\documentclass{article}&#10;\usepackage{amsmath}&#10;\pagestyle{empty}&#10;\begin{document}&#10;&#10;$\tilde{\mathcal{O}}$&#10;&#10;&#10;\end{document}"/>
  <p:tag name="IGUANATEXSIZE" val="20"/>
  <p:tag name="IGUANATEXCURSOR" val="102"/>
  <p:tag name="TRANSPARENCY" val="True"/>
  <p:tag name="FILENAME" val=""/>
  <p:tag name="LATEXENGINEID" val="0"/>
  <p:tag name="TEMPFOLDER" val="D:\App\iguanaTex\"/>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3145.107"/>
  <p:tag name="LATEXADDIN" val="\documentclass{article}&#10;\usepackage{amsmath}&#10;\pagestyle{empty}&#10;\begin{document}&#10;&#10;$$&#10;\mathcal{R}_{A U C}^{\alpha, \beta}\left(f_{\boldsymbol{\theta}}, \mathcal{S}\right) \leq \hat{\mathcal{R}}_{\psi}^{\ell}\left(f_{\boldsymbol{\theta}}, \mathcal{S}\right)+\tilde{\mathcal{O}}\left(\left(\frac{\mathrm{VC}}{n_{+}}\right)^{1 / 2}+\left(\frac{\mathrm{VC}}{n_{-}}\right)^{1 / 2}\right)&#10;$$&#10;&#10;&#10;&#10;\end{document}"/>
  <p:tag name="IGUANATEXSIZE" val="20"/>
  <p:tag name="IGUANATEXCURSOR" val="384"/>
  <p:tag name="TRANSPARENCY" val="True"/>
  <p:tag name="FILENAME" val=""/>
  <p:tag name="LATEXENGINEID" val="0"/>
  <p:tag name="TEMPFOLDER" val="D:\App\iguanaTex\"/>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3000.375"/>
  <p:tag name="LATEXADDIN" val="\documentclass{article}&#10;\usepackage{amsmath}&#10;\pagestyle{empty}&#10;\begin{document}&#10;&#10;$$&#10;\operatorname{TPAUC}(\alpha, \beta)=1-\sum_{i=1}^{n_{+}^{\alpha}} \sum_{j=1}^{n_{-}^{\beta}} \frac{\ell_{0,1}\left(f_{\boldsymbol{\theta}}\left(\boldsymbol{x}_{(i)}^{+}\right)-f\left(\boldsymbol{x}_{(j)}^{-}\right)\right)}{n_{+}^{\alpha} n_{-}^{\beta}}&#10;$$&#10;&#10;&#10;\end{document}"/>
  <p:tag name="IGUANATEXSIZE" val="20"/>
  <p:tag name="IGUANATEXCURSOR" val="339"/>
  <p:tag name="TRANSPARENCY" val="True"/>
  <p:tag name="FILENAME" val=""/>
  <p:tag name="LATEXENGINEID" val="0"/>
  <p:tag name="TEMPFOLDER" val="D:\App\iguanaTex\"/>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852.6434"/>
  <p:tag name="LATEXADDIN" val="\documentclass{article}&#10;\usepackage{amsmath}&#10;\pagestyle{empty}&#10;\begin{document}&#10;$\alpha=0.3, \beta=0.3$&#10;&#10;&#10;&#10;\end{document}"/>
  <p:tag name="IGUANATEXSIZE" val="18"/>
  <p:tag name="IGUANATEXCURSOR" val="93"/>
  <p:tag name="TRANSPARENCY" val="True"/>
  <p:tag name="FILENAME" val=""/>
  <p:tag name="LATEXENGINEID" val="0"/>
  <p:tag name="TEMPFOLDER" val="D:\App\iguanaTex\"/>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854.8931"/>
  <p:tag name="LATEXADDIN" val="\documentclass{article}&#10;\usepackage{amsmath}&#10;\pagestyle{empty}&#10;\begin{document}&#10;&#10;$\alpha=0.4,\beta=0.4$&#10;&#10;&#10;\end{document}"/>
  <p:tag name="IGUANATEXSIZE" val="20"/>
  <p:tag name="IGUANATEXCURSOR" val="102"/>
  <p:tag name="TRANSPARENCY" val="True"/>
  <p:tag name="FILENAME" val=""/>
  <p:tag name="LATEXENGINEID" val="0"/>
  <p:tag name="TEMPFOLDER" val="D:\App\iguanaTex\"/>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851.8936"/>
  <p:tag name="LATEXADDIN" val="\documentclass{article}&#10;\usepackage{amsmath}&#10;\pagestyle{empty}&#10;\begin{document}&#10;&#10;$\alpha=0.5,\beta=0.5$&#10;&#10;&#10;\end{document}"/>
  <p:tag name="IGUANATEXSIZE" val="28"/>
  <p:tag name="IGUANATEXCURSOR" val="103"/>
  <p:tag name="TRANSPARENCY" val="True"/>
  <p:tag name="FILENAME" val=""/>
  <p:tag name="LATEXENGINEID" val="0"/>
  <p:tag name="TEMPFOLDER" val="D:\App\iguanaTex\"/>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72.4784"/>
  <p:tag name="ORIGINALWIDTH" val="2201.725"/>
  <p:tag name="LATEXADDIN" val="\documentclass{article}&#10;\usepackage{amsmath}&#10;\usepackage{amssymb}&#10;&#10;\pagestyle{empty}&#10;\begin{document}&#10;&#10;&#10;$$&#10;\hat{\mathcal{R}}_{\psi}^{\ell}\left(\mathcal{S}, f_{\boldsymbol{\theta}}\right) &gt;&#10;\hat{\mathcal{R}}_{\alpha,\beta}^{\ell}\left(\mathcal{S}, f_{\boldsymbol{\theta}}\right) &gt;&#10;\hat{\mathcal{R}}_{\alpha,\beta}^{0-1}\left(\mathcal{S}, f_{\boldsymbol{\theta}}\right)&#10;$$&#10;&#10;\end{document}"/>
  <p:tag name="IGUANATEXSIZE" val="24"/>
  <p:tag name="IGUANATEXCURSOR" val="318"/>
  <p:tag name="TRANSPARENCY" val="True"/>
  <p:tag name="FILENAME" val=""/>
  <p:tag name="LATEXENGINEID" val="0"/>
  <p:tag name="TEMPFOLDER" val="D:\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2080.24"/>
  <p:tag name="LATEXADDIN" val="\documentclass{article}&#10;\usepackage{amsmath}&#10;\usepackage{amssymb}&#10;\usepackage{bbm}&#10;\usepackage{bm}&#10;&#10;\pagestyle{empty}&#10;\begin{document}&#10;\[\mathsf{AUC}= \mathbb{P}\left[f(\bm{x}) &gt; f(\bm{x'})|y=1, y'=-1\right]\]&#10;&#10;&#10;&#10;\end{document}"/>
  <p:tag name="IGUANATEXSIZE" val="20"/>
  <p:tag name="IGUANATEXCURSOR" val="200"/>
  <p:tag name="TRANSPARENCY" val="True"/>
  <p:tag name="FILENAME" val=""/>
  <p:tag name="LATEXENGINEID" val="0"/>
  <p:tag name="TEMPFOLDER" val="D:\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66.74165"/>
  <p:tag name="LATEXADDIN" val="\documentclass{article}&#10;\usepackage{amsmath}&#10;\pagestyle{empty}&#10;\begin{document}&#10;&#10;$\gamma$&#10;&#10;&#10;\end{document}"/>
  <p:tag name="IGUANATEXSIZE" val="28"/>
  <p:tag name="IGUANATEXCURSOR" val="88"/>
  <p:tag name="TRANSPARENCY" val="True"/>
  <p:tag name="FILENAME" val=""/>
  <p:tag name="LATEXENGINEID" val="0"/>
  <p:tag name="TEMPFOLDER" val="D:\App\iguanaTex\"/>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881.8898"/>
  <p:tag name="LATEXADDIN" val="\documentclass{article}&#10;\usepackage{amsmath}&#10;\pagestyle{empty}&#10;\begin{document}&#10;$\alpha=0.3, \beta=0.3.$&#10;&#10;&#10;&#10;\end{document}"/>
  <p:tag name="IGUANATEXSIZE" val="18"/>
  <p:tag name="IGUANATEXCURSOR" val="103"/>
  <p:tag name="TRANSPARENCY" val="True"/>
  <p:tag name="FILENAME" val=""/>
  <p:tag name="LATEXENGINEID" val="0"/>
  <p:tag name="TEMPFOLDER" val="D:\App\iguanaTex\"/>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881.8898"/>
  <p:tag name="LATEXADDIN" val="\documentclass{article}&#10;\usepackage{amsmath}&#10;\pagestyle{empty}&#10;\begin{document}&#10;$\alpha=0.4, \beta=0.4.$&#10;&#10;&#10;&#10;\end{document}"/>
  <p:tag name="IGUANATEXSIZE" val="18"/>
  <p:tag name="IGUANATEXCURSOR" val="102"/>
  <p:tag name="TRANSPARENCY" val="True"/>
  <p:tag name="FILENAME" val=""/>
  <p:tag name="LATEXENGINEID" val="0"/>
  <p:tag name="TEMPFOLDER" val="D:\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851.8936"/>
  <p:tag name="LATEXADDIN" val="\documentclass{article}&#10;\usepackage{amsmath}&#10;\pagestyle{empty}&#10;\begin{document}&#10;$\alpha=0.5, \beta=0.5$&#10;&#10;&#10;&#10;\end{document}"/>
  <p:tag name="IGUANATEXSIZE" val="18"/>
  <p:tag name="IGUANATEXCURSOR" val="102"/>
  <p:tag name="TRANSPARENCY" val="True"/>
  <p:tag name="FILENAME" val=""/>
  <p:tag name="LATEXENGINEID" val="0"/>
  <p:tag name="TEMPFOLDER" val="D:\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816.6479"/>
  <p:tag name="LATEXADDIN" val="\documentclass{article}&#10;\usepackage{amsmath}&#10;\pagestyle{empty}&#10;\begin{document}&#10;$((1-\gamma)^{-1}&lt; 1)$&#10;&#10;&#10;&#10;\end{document}"/>
  <p:tag name="IGUANATEXSIZE" val="20"/>
  <p:tag name="IGUANATEXCURSOR" val="96"/>
  <p:tag name="TRANSPARENCY" val="True"/>
  <p:tag name="FILENAME" val=""/>
  <p:tag name="LATEXENGINEID" val="0"/>
  <p:tag name="TEMPFOLDER" val="D:\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816.6479"/>
  <p:tag name="LATEXADDIN" val="\documentclass{article}&#10;\usepackage{amsmath}&#10;\pagestyle{empty}&#10;\begin{document}&#10;$((1-\gamma)^{-1} \ge 1)$&#10;&#10;&#10;&#10;\end{document}"/>
  <p:tag name="IGUANATEXSIZE" val="20"/>
  <p:tag name="IGUANATEXCURSOR" val="102"/>
  <p:tag name="TRANSPARENCY" val="True"/>
  <p:tag name="FILENAME" val=""/>
  <p:tag name="LATEXENGINEID" val="0"/>
  <p:tag name="TEMPFOLDER" val="D:\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415.823"/>
  <p:tag name="LATEXADDIN" val="\documentclass{article}&#10;\usepackage{amsmath}&#10;\usepackage{amssymb}&#10;\pagestyle{empty}&#10;\begin{document}&#10;&#10;$$&#10;\mathcal{O}((VC/n_+ + VC/n_-)^{1/2})&#10;$$&#10;&#10;&#10;\end{document}"/>
  <p:tag name="IGUANATEXSIZE" val="18"/>
  <p:tag name="IGUANATEXCURSOR" val="141"/>
  <p:tag name="TRANSPARENCY" val="True"/>
  <p:tag name="FILENAME" val=""/>
  <p:tag name="LATEXENGINEID" val="0"/>
  <p:tag name="TEMPFOLDER" val="c:\tex_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ISLIDE.ICON" val="#163895;"/>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1694.788"/>
  <p:tag name="LATEXADDIN" val="\documentclass{article}&#10;\usepackage{amsmath}&#10;\usepackage{amssymb}&#10;\usepackage{bbm}&#10;\usepackage{bm}&#10;&#10;\pagestyle{empty}&#10;\begin{document}&#10;\[\mathsf{AUC}= \int_{0}^{1} \mathsf{TPR}\left(\mathsf{FPR}^{-1}(\theta)\right)~d\theta\]&#10;&#10;&#10;&#10;\end{document}"/>
  <p:tag name="IGUANATEXSIZE" val="20"/>
  <p:tag name="IGUANATEXCURSOR" val="161"/>
  <p:tag name="TRANSPARENCY" val="True"/>
  <p:tag name="FILENAME" val=""/>
  <p:tag name="LATEXENGINEID" val="0"/>
  <p:tag name="TEMPFOLDER" val="D:\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ISLIDE.ICON" val="#404491;#4078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1501.312"/>
  <p:tag name="LATEXADDIN" val="\documentclass{article}&#10;\usepackage{amsmath}&#10;\usepackage{amssymb}&#10;\usepackage{bbm}&#10;\usepackage{bm}&#10;&#10;\pagestyle{empty}&#10;\begin{document}&#10;Only consider $ \alpha \le \mathsf{FPR} \le \beta$&#10;&#10;&#10;&#10;\end{document}"/>
  <p:tag name="IGUANATEXSIZE" val="20"/>
  <p:tag name="IGUANATEXCURSOR" val="184"/>
  <p:tag name="TRANSPARENCY" val="True"/>
  <p:tag name="FILENAME" val=""/>
  <p:tag name="LATEXENGINEID" val="0"/>
  <p:tag name="TEMPFOLDER" val="D:\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14.9606"/>
  <p:tag name="ORIGINALWIDTH" val="2223.472"/>
  <p:tag name="LATEXADDIN" val="\documentclass{article}&#10;\usepackage{amsmath}&#10;\usepackage{amssymb}&#10;\usepackage{bbm}&#10;\usepackage{bm}&#10;&#10;\pagestyle{empty}&#10;\begin{document}&#10;\[\mathsf{OPAUC}= \frac{1}{\beta -\alpha} \int_{\alpha}^{\beta} \mathsf{TPR}\left(\mathsf{FPR}^{-1}(\theta)\right)~d\theta\]&#10;&#10;&#10;&#10;\end{document}"/>
  <p:tag name="IGUANATEXSIZE" val="20"/>
  <p:tag name="IGUANATEXCURSOR" val="197"/>
  <p:tag name="TRANSPARENCY" val="True"/>
  <p:tag name="FILENAME" val=""/>
  <p:tag name="LATEXENGINEID" val="0"/>
  <p:tag name="TEMPFOLDER" val="D:\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ISLIDE.ICON" val="#404491;#40786;"/>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696.6629"/>
  <p:tag name="LATEXADDIN" val="\documentclass{article}&#10;\usepackage{amsmath}&#10;\usepackage{amssymb}&#10;\usepackage{bbm}&#10;\usepackage{bm}&#10;&#10;\pagestyle{empty}&#10;\begin{document}&#10;$\mathsf{TPR} \ge 1- \alpha$&#10;&#10;&#10;&#10;\end{document}"/>
  <p:tag name="IGUANATEXSIZE" val="20"/>
  <p:tag name="IGUANATEXCURSOR" val="162"/>
  <p:tag name="TRANSPARENCY" val="True"/>
  <p:tag name="FILENAME" val=""/>
  <p:tag name="LATEXENGINEID" val="0"/>
  <p:tag name="TEMPFOLDER" val="D:\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190.851"/>
  <p:tag name="LATEXADDIN" val="\documentclass{article}&#10;\usepackage{amsmath}&#10;\pagestyle{empty}&#10;\begin{document}&#10;&#10;$$&#10;\min_\theta \frac{1}{n} \sum_{i=1}^n {\ell \left( f\left( x_i \right), y_i \right)}&#10;$$&#10;&#10;&#10;\end{document}"/>
  <p:tag name="IGUANATEXSIZE" val="20"/>
  <p:tag name="IGUANATEXCURSOR" val="126"/>
  <p:tag name="TRANSPARENCY" val="True"/>
  <p:tag name="FILENAME" val=""/>
  <p:tag name="LATEXENGINEID" val="0"/>
  <p:tag name="TEMPFOLDER" val="D:\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57.4428"/>
  <p:tag name="LATEXADDIN" val="\documentclass{article}&#10;\usepackage{amsmath}&#10;\usepackage{amssymb}&#10;\usepackage{bbm}&#10;\usepackage{bm}&#10;&#10;\pagestyle{empty}&#10;\begin{document}&#10;$\mathsf{FPR} \le \beta$&#10;&#10;&#10;&#10;\end{document}"/>
  <p:tag name="IGUANATEXSIZE" val="20"/>
  <p:tag name="IGUANATEXCURSOR" val="135"/>
  <p:tag name="TRANSPARENCY" val="True"/>
  <p:tag name="FILENAME" val=""/>
  <p:tag name="LATEXENGINEID" val="0"/>
  <p:tag name="TEMPFOLDER" val="D:\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536.183"/>
  <p:tag name="ORIGINALWIDTH" val="2830.146"/>
  <p:tag name="LATEXADDIN" val="\documentclass{article}&#10;\usepackage{amsmath}&#10;\usepackage{amssymb}&#10;\usepackage{bbm}&#10;\usepackage{bm}&#10;&#10;\pagestyle{empty}&#10;\begin{document}&#10;\begin{align*}&#10;\mathsf{TPAUC} &amp;= \int_{\xi}^{\beta} \mathsf{TPR}\left(\mathsf{FPR}^{-1}(\theta)\right)d\theta - (1-\alpha) \cdot\left(\beta - \xi\right)\\&#10;\xi &amp;= \mathsf{FPR}\left(\mathsf{TPR}^{-1}(1-\alpha)\right)&#10;\end{align*}&#10;&#10;\end{document}"/>
  <p:tag name="IGUANATEXSIZE" val="20"/>
  <p:tag name="IGUANATEXCURSOR" val="336"/>
  <p:tag name="TRANSPARENCY" val="True"/>
  <p:tag name="FILENAME" val=""/>
  <p:tag name="LATEXENGINEID" val="0"/>
  <p:tag name="TEMPFOLDER" val="D:\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ISLIDE.ICON" val="#404491;#393915;#96562;#383223;"/>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151.481"/>
  <p:tag name="LATEXADDIN" val="\documentclass{article}&#10;\usepackage{amsmath}&#10;\pagestyle{empty}&#10;\begin{document}&#10; $\xi$ is a function of the scoring function $f$&#10;&#10;&#10;&#10;\end{document}"/>
  <p:tag name="IGUANATEXSIZE" val="18"/>
  <p:tag name="IGUANATEXCURSOR" val="127"/>
  <p:tag name="TRANSPARENCY" val="True"/>
  <p:tag name="FILENAME" val=""/>
  <p:tag name="LATEXENGINEID" val="0"/>
  <p:tag name="TEMPFOLDER" val="D:\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580.052"/>
  <p:tag name="LATEXADDIN" val="\documentclass{article}&#10;\usepackage{amsmath}&#10;\pagestyle{empty}&#10;\begin{document}&#10; approximate $\xi$ with a fixed $\alpha$&#10;&#10;&#10;&#10;\end{document}"/>
  <p:tag name="IGUANATEXSIZE" val="18"/>
  <p:tag name="IGUANATEXCURSOR" val="119"/>
  <p:tag name="TRANSPARENCY" val="True"/>
  <p:tag name="FILENAME" val=""/>
  <p:tag name="LATEXENGINEID" val="0"/>
  <p:tag name="TEMPFOLDER" val="c:\tex_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2830.146"/>
  <p:tag name="LATEXADDIN" val="\documentclass{article}&#10;\usepackage{amsmath}&#10;\usepackage{amssymb}&#10;\usepackage{bbm}&#10;\usepackage{bm}&#10;&#10;\pagestyle{empty}&#10;\begin{document}&#10;\[\mathsf{TPAUC} = \int_{\xi}^{\beta} \mathsf{TPR}\left(\mathsf{FPR}^{-1}(\theta)\right)d\theta - (1-\alpha) \cdot\left(\beta - \xi\right) \]&#10;&#10;&#10;&#10;\end{document}"/>
  <p:tag name="IGUANATEXSIZE" val="20"/>
  <p:tag name="IGUANATEXCURSOR" val="294"/>
  <p:tag name="TRANSPARENCY" val="True"/>
  <p:tag name="FILENAME" val=""/>
  <p:tag name="LATEXENGINEID" val="0"/>
  <p:tag name="TEMPFOLDER" val="D:\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14.9606"/>
  <p:tag name="ORIGINALWIDTH" val="2223.472"/>
  <p:tag name="LATEXADDIN" val="\documentclass{article}&#10;\usepackage{amsmath}&#10;\usepackage{amssymb}&#10;\usepackage{bbm}&#10;\usepackage{bm}&#10;&#10;\pagestyle{empty}&#10;\begin{document}&#10;\[\mathsf{OPAUC}= \frac{1}{\beta -\alpha} \int_{\alpha}^{\beta} \mathsf{TPR}\left(\mathsf{FPR}^{-1}(\theta)\right)~d\theta\]&#10;&#10;&#10;&#10;\end{document}"/>
  <p:tag name="IGUANATEXSIZE" val="20"/>
  <p:tag name="IGUANATEXCURSOR" val="197"/>
  <p:tag name="TRANSPARENCY" val="True"/>
  <p:tag name="FILENAME" val=""/>
  <p:tag name="LATEXENGINEID" val="0"/>
  <p:tag name="TEMPFOLDER" val="D:\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ISLIDE.ICON" val="#404491;"/>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67.679"/>
  <p:tag name="LATEXADDIN" val="\documentclass{article}&#10;\usepackage{amsmath}&#10;\usepackage{amssymb}&#10;\usepackage{bbm}&#10;\usepackage{bm}&#10;\DeclareMathOperator*{\argmin}{argmin}&#10;&#10;\pagestyle{empty}&#10;\begin{document}&#10;\[&#10;t_{1-\alpha}= \argmin_{\delta \in \mathbb{R}}\bigg[\delta \in \mathbb{R}:~ \mathbb{E}\left[ \bm{1} \left[f(\bm{x}^+) \le \delta\right]   \right] = \alpha \bigg]  &#10; \]&#10;&#10;&#10;&#10;\end{document}"/>
  <p:tag name="IGUANATEXSIZE" val="20"/>
  <p:tag name="IGUANATEXCURSOR" val="189"/>
  <p:tag name="TRANSPARENCY" val="True"/>
  <p:tag name="FILENAME" val=""/>
  <p:tag name="LATEXENGINEID" val="0"/>
  <p:tag name="TEMPFOLDER" val="D:\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434.946"/>
  <p:tag name="LATEXADDIN" val="\documentclass{article}&#10;\usepackage{amsmath}&#10;\usepackage{amssymb}&#10;\usepackage{bbm}&#10;\usepackage{bm}&#10;\DeclareMathOperator*{\argmin}{argmin}&#10;&#10;\pagestyle{empty}&#10;\begin{document}&#10;\[&#10;t_\beta= \argmin_{\delta \in \mathbb{R}}\bigg[\delta \in \mathbb{R}:~ \mathbb{E}\left[ \bm{1} \left[f(\bm{x}^-) \ge \delta\right]   \right] = \beta \bigg]  &#10; \]&#10;&#10;&#10;&#10;\end{document}"/>
  <p:tag name="IGUANATEXSIZE" val="20"/>
  <p:tag name="IGUANATEXCURSOR" val="184"/>
  <p:tag name="TRANSPARENCY" val="True"/>
  <p:tag name="FILENAME" val=""/>
  <p:tag name="LATEXENGINEID" val="0"/>
  <p:tag name="TEMPFOLDER" val="D:\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218.598"/>
  <p:tag name="LATEXADDIN" val="\documentclass{article}&#10;\usepackage{amsmath}&#10;\usepackage{bm}&#10;\pagestyle{empty}&#10;\begin{document}&#10;&#10;$$&#10;\min_\theta \frac{1}{n} \sum_{i=1}^n {\bm{1} \left[ f(\bm{x}) \neq y_i \right]}&#10;$$&#10;&#10;&#10;\end{document}"/>
  <p:tag name="IGUANATEXSIZE" val="20"/>
  <p:tag name="IGUANATEXCURSOR" val="166"/>
  <p:tag name="TRANSPARENCY" val="True"/>
  <p:tag name="FILENAME" val=""/>
  <p:tag name="LATEXENGINEID" val="0"/>
  <p:tag name="TEMPFOLDER" val="D:\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8.99134"/>
  <p:tag name="LATEXADDIN" val="\documentclass{article}&#10;\usepackage{amsmath}&#10;\pagestyle{empty}&#10;\begin{document}&#10;&#10;$\beta$&#10;&#10;&#10;\end{document}"/>
  <p:tag name="IGUANATEXSIZE" val="20"/>
  <p:tag name="IGUANATEXCURSOR" val="87"/>
  <p:tag name="TRANSPARENCY" val="True"/>
  <p:tag name="FILENAME" val=""/>
  <p:tag name="LATEXENGINEID" val="0"/>
  <p:tag name="TEMPFOLDER" val="D:\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pagestyle{empty}&#10;\begin{document}&#10;&#10;$\alpha$&#10;&#10;&#10;\end{document}"/>
  <p:tag name="IGUANATEXSIZE" val="20"/>
  <p:tag name="IGUANATEXCURSOR" val="88"/>
  <p:tag name="TRANSPARENCY" val="True"/>
  <p:tag name="FILENAME" val=""/>
  <p:tag name="LATEXENGINEID" val="0"/>
  <p:tag name="TEMPFOLDER" val="D:\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4018.748"/>
  <p:tag name="LATEXADDIN" val="\documentclass{article}&#10;\usepackage{amsmath}&#10;\usepackage{amssymb}&#10;\usepackage{bbm}&#10;\usepackage{bm}&#10;&#10;\pagestyle{empty}&#10;\begin{document}&#10;\[\mathsf{AUC}^\alpha_\beta(f_\theta, \mathcal{S})= \mathbb{E}\left[\bm{1}\left[f(\bm{x}) &gt; f(\bm{x'}), f(\bm{x})\le t_{1-\alpha}, f(\bm{x'}) \ge t_\beta |y=1, y'=-1\right]\right]\]&#10;&#10;&#10;&#10;\end{document}"/>
  <p:tag name="IGUANATEXSIZE" val="20"/>
  <p:tag name="IGUANATEXCURSOR" val="314"/>
  <p:tag name="TRANSPARENCY" val="True"/>
  <p:tag name="FILENAME" val=""/>
  <p:tag name="LATEXENGINEID" val="0"/>
  <p:tag name="TEMPFOLDER" val="c:\tex_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434.1957"/>
  <p:tag name="ORIGINALWIDTH" val="4650.918"/>
  <p:tag name="LATEXADDIN" val="\documentclass{article}&#10;\usepackage{amsmath}&#10;\usepackage{amssymb}&#10;\usepackage{bbm}&#10;\usepackage{bm}&#10;&#10;\pagestyle{empty}&#10;\begin{document}&#10;\[\mathsf{\hat{AUC}}^\alpha_\beta(f_\theta, \mathcal{S})= \frac{1}{n_{+}^{\alpha}n_{-}^{\beta}} \sum_{i=1}^{n_{+}^{\alpha}} \sum_{j=1}^{n_{-}^{\beta}} &#10;\bm{1}\left[f(\bm{x}) &gt; f(\bm{x'})\right] \cdot \bm{1} \left[f(\bm{x})\le \hat{t}_\alpha, f(\bm{x'}) \ge \hat{t}_\beta |y=1, y'=-1\right]\]&#10;&#10;&#10;&#10;\end{document}"/>
  <p:tag name="IGUANATEXSIZE" val="20"/>
  <p:tag name="IGUANATEXCURSOR" val="368"/>
  <p:tag name="TRANSPARENCY" val="True"/>
  <p:tag name="FILENAME" val=""/>
  <p:tag name="LATEXENGINEID" val="0"/>
  <p:tag name="TEMPFOLDER" val="c:\tex_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80.7274"/>
  <p:tag name="ORIGINALWIDTH" val="2317.96"/>
  <p:tag name="LATEXADDIN" val="\documentclass{article}&#10;\usepackage{amsmath}&#10;\usepackage{amssymb}&#10;&#10;\pagestyle{empty}&#10;\begin{document}&#10;&#10;$$&#10;\mathrm{\hat{AUC}}_{\alpha}^{\beta}  -\mathrm{AUC}_{\alpha}^{\beta} \overset{d}{\rightarrow}\mathcal{N}(0, \sigma^2),~~n_+,n_-\rightarrow \infty &#10;$$&#10;&#10;&#10;\end{document}"/>
  <p:tag name="IGUANATEXSIZE" val="20"/>
  <p:tag name="IGUANATEXCURSOR" val="250"/>
  <p:tag name="TRANSPARENCY" val="True"/>
  <p:tag name="FILENAME" val=""/>
  <p:tag name="LATEXENGINEID" val="0"/>
  <p:tag name="TEMPFOLDER" val="c:\tex_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181.102"/>
  <p:tag name="LATEXADDIN" val="\documentclass{article}&#10;\usepackage{amsmath}&#10;\usepackage{amssymb}&#10;\pagestyle{empty}&#10;\begin{document}&#10;&#10;\[\sigma = \mathcal{O}\left(\sqrt{\frac{1}{n_+} + \frac{1}{n_-}}\right)\]&#10;&#10;&#10;\end{document}"/>
  <p:tag name="IGUANATEXSIZE" val="20"/>
  <p:tag name="IGUANATEXCURSOR" val="136"/>
  <p:tag name="TRANSPARENCY" val="True"/>
  <p:tag name="FILENAME" val=""/>
  <p:tag name="LATEXENGINEID" val="0"/>
  <p:tag name="TEMPFOLDER" val="c:\tex_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980.877"/>
  <p:tag name="LATEXADDIN" val="\documentclass{article}&#10;\usepackage{amsmath}&#10;\pagestyle{empty}&#10;\begin{document}&#10;&#10;$$&#10;\mathrm{AUC}_{\alpha}^{\beta}\left(f_{\boldsymbol{\theta}}, \mathcal{S}\right)=1-\sum_{i=1}^{n_{+}^{\alpha}} \sum_{j=1}^{n_{-}^{\beta}} \frac{\ell_{0,1}\left(f_{\boldsymbol{\theta}}\left(\boldsymbol{x}_{(i)}^{+}\right)-f\left(\boldsymbol{x}_{(j)}^{-}\right)\right)}{n_{+}^{\alpha} n_{-}^{\beta}}&#10;$$&#10;&#10;&#10;\end{document}"/>
  <p:tag name="IGUANATEXSIZE" val="20"/>
  <p:tag name="IGUANATEXCURSOR" val="377"/>
  <p:tag name="TRANSPARENCY" val="True"/>
  <p:tag name="FILENAME" val=""/>
  <p:tag name="LATEXENGINEID" val="0"/>
  <p:tag name="TEMPFOLDER" val="D:\App\iguanaTex\"/>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71.7285"/>
  <p:tag name="ORIGINALWIDTH" val="181.4773"/>
  <p:tag name="LATEXADDIN" val="\documentclass{article}&#10;\usepackage{amsmath}&#10;\pagestyle{empty}&#10;\begin{document}&#10;&#10;$$&#10;\boldsymbol{x}_{(i)}^{+}&#10;$$&#10;&#10;&#10;\end{document}"/>
  <p:tag name="IGUANATEXSIZE" val="20"/>
  <p:tag name="IGUANATEXCURSOR" val="111"/>
  <p:tag name="TRANSPARENCY" val="True"/>
  <p:tag name="FILENAME" val=""/>
  <p:tag name="LATEXENGINEID" val="0"/>
  <p:tag name="TEMPFOLDER" val="D:\App\iguanaTex\"/>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91.976"/>
  <p:tag name="LATEXADDIN" val="\documentclass{article}&#10;\usepackage{amsmath}&#10;\pagestyle{empty}&#10;\begin{document}&#10;&#10;$$&#10;\boldsymbol{x}_{(j)}^{-}&#10;$$&#10;&#10;&#10;\end{document}"/>
  <p:tag name="IGUANATEXSIZE" val="20"/>
  <p:tag name="IGUANATEXCURSOR" val="107"/>
  <p:tag name="TRANSPARENCY" val="True"/>
  <p:tag name="FILENAME" val=""/>
  <p:tag name="LATEXENGINEID" val="0"/>
  <p:tag name="TEMPFOLDER" val="D:\App\iguanaTex\"/>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33.74575"/>
  <p:tag name="LATEXADDIN" val="\documentclass{article}&#10;\usepackage{amsmath}&#10;\pagestyle{empty}&#10;\begin{document}&#10;&#10;&#10;$i$&#10;&#10;\end{document}"/>
  <p:tag name="IGUANATEXSIZE" val="20"/>
  <p:tag name="IGUANATEXCURSOR" val="84"/>
  <p:tag name="TRANSPARENCY" val="True"/>
  <p:tag name="FILENAME" val=""/>
  <p:tag name="LATEXENGINEID" val="0"/>
  <p:tag name="TEMPFOLDER" val="D:\App\iguanaTex\"/>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49.49378"/>
  <p:tag name="LATEXADDIN" val="\documentclass{article}&#10;\usepackage{amsmath}&#10;\pagestyle{empty}&#10;\begin{document}&#10;$\ell$&#10;&#10;&#10;&#10;\end{document}"/>
  <p:tag name="IGUANATEXSIZE" val="20"/>
  <p:tag name="IGUANATEXCURSOR" val="80"/>
  <p:tag name="TRANSPARENCY" val="True"/>
  <p:tag name="FILENAME" val=""/>
  <p:tag name="LATEXENGINEID" val="0"/>
  <p:tag name="TEMPFOLDER" val="D:\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51.74354"/>
  <p:tag name="LATEXADDIN" val="\documentclass{article}&#10;\usepackage{amsmath}&#10;\pagestyle{empty}&#10;\begin{document}&#10;&#10;&#10;$j$&#10;&#10;\end{document}"/>
  <p:tag name="IGUANATEXSIZE" val="20"/>
  <p:tag name="IGUANATEXCURSOR" val="84"/>
  <p:tag name="TRANSPARENCY" val="True"/>
  <p:tag name="FILENAME" val=""/>
  <p:tag name="LATEXENGINEID" val="0"/>
  <p:tag name="TEMPFOLDER" val="D:\App\iguanaTex\"/>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91.976"/>
  <p:tag name="LATEXADDIN" val="\documentclass{article}&#10;\usepackage{amsmath}&#10;\pagestyle{empty}&#10;\begin{document}&#10;&#10;$$&#10;\boldsymbol{x}_{(j)}^{-}&#10;$$&#10;&#10;&#10;\end{document}"/>
  <p:tag name="IGUANATEXSIZE" val="20"/>
  <p:tag name="IGUANATEXCURSOR" val="107"/>
  <p:tag name="TRANSPARENCY" val="True"/>
  <p:tag name="FILENAME" val=""/>
  <p:tag name="LATEXENGINEID" val="0"/>
  <p:tag name="TEMPFOLDER" val="D:\App\iguanaTex\"/>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34.9832"/>
  <p:tag name="ORIGINALWIDTH" val="737.1579"/>
  <p:tag name="LATEXADDIN" val="\documentclass{article}&#10;\usepackage{amsmath}&#10;\pagestyle{empty}&#10;\begin{document}&#10;&#10;$$&#10;n_{+}^{\alpha}=\left\lfloor n_{+} \cdot \alpha\right\rfloor&#10;$$&#10;&#10;&#10;\end{document}"/>
  <p:tag name="IGUANATEXSIZE" val="20"/>
  <p:tag name="IGUANATEXCURSOR" val="146"/>
  <p:tag name="TRANSPARENCY" val="True"/>
  <p:tag name="FILENAME" val=""/>
  <p:tag name="LATEXENGINEID" val="0"/>
  <p:tag name="TEMPFOLDER" val="D:\App\iguanaTex\"/>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736.408"/>
  <p:tag name="LATEXADDIN" val="\documentclass{article}&#10;\usepackage{amsmath}&#10;\pagestyle{empty}&#10;\begin{document}&#10;$$&#10;n_{-}^{\beta}=\left\lfloor n_{-} \cdot \beta\right\rfloor&#10;$$&#10;&#10;&#10;&#10;\end{document}"/>
  <p:tag name="IGUANATEXSIZE" val="20"/>
  <p:tag name="IGUANATEXCURSOR" val="143"/>
  <p:tag name="TRANSPARENCY" val="True"/>
  <p:tag name="FILENAME" val=""/>
  <p:tag name="LATEXENGINEID" val="0"/>
  <p:tag name="TEMPFOLDER" val="D:\App\iguanaTex\"/>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71.7285"/>
  <p:tag name="ORIGINALWIDTH" val="181.4773"/>
  <p:tag name="LATEXADDIN" val="\documentclass{article}&#10;\usepackage{amsmath}&#10;\pagestyle{empty}&#10;\begin{document}&#10;&#10;$$&#10;\boldsymbol{x}_{(i)}^{+}&#10;$$&#10;&#10;&#10;\end{document}"/>
  <p:tag name="IGUANATEXSIZE" val="20"/>
  <p:tag name="IGUANATEXCURSOR" val="111"/>
  <p:tag name="TRANSPARENCY" val="True"/>
  <p:tag name="FILENAME" val=""/>
  <p:tag name="LATEXENGINEID" val="0"/>
  <p:tag name="TEMPFOLDER" val="D:\App\iguanaTex\"/>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99.73756"/>
  <p:tag name="LATEXADDIN" val="\documentclass{article}&#10;\usepackage{amsmath}&#10;\pagestyle{empty}&#10;\begin{document}&#10;&#10;$$&#10;f_\theta&#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70.9787"/>
  <p:tag name="LATEXADDIN" val="\documentclass{article}&#10;\usepackage{amsmath}&#10;\pagestyle{empty}&#10;\begin{document}&#10;&#10;$\ell_{0,1}$&#10;&#10;&#10;\end{document}"/>
  <p:tag name="IGUANATEXSIZE" val="22"/>
  <p:tag name="IGUANATEXCURSOR" val="86"/>
  <p:tag name="TRANSPARENCY" val="True"/>
  <p:tag name="FILENAME" val=""/>
  <p:tag name="LATEXENGINEID" val="0"/>
  <p:tag name="TEMPFOLDER" val="D:\App\iguanaTex\"/>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70.9787"/>
  <p:tag name="LATEXADDIN" val="\documentclass{article}&#10;\usepackage{amsmath}&#10;\usepackage{amssymb}&#10;\pagestyle{empty}&#10;\begin{document}&#10;$\ell_{0,1}$&#10;&#10;&#10;&#10;\end{document}"/>
  <p:tag name="IGUANATEXSIZE" val="28"/>
  <p:tag name="IGUANATEXCURSOR" val="111"/>
  <p:tag name="TRANSPARENCY" val="True"/>
  <p:tag name="FILENAME" val=""/>
  <p:tag name="LATEXENGINEID" val="0"/>
  <p:tag name="TEMPFOLDER" val="c:\tex_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49.49378"/>
  <p:tag name="LATEXADDIN" val="\documentclass{article}&#10;\usepackage{amsmath}&#10;\usepackage{amssymb}&#10;\pagestyle{empty}&#10;\begin{document}&#10;&#10;$\ell$&#10;&#10;&#10;\end{document}"/>
  <p:tag name="IGUANATEXSIZE" val="28"/>
  <p:tag name="IGUANATEXCURSOR" val="107"/>
  <p:tag name="TRANSPARENCY" val="True"/>
  <p:tag name="FILENAME" val=""/>
  <p:tag name="LATEXENGINEID" val="0"/>
  <p:tag name="TEMPFOLDER" val="c:\tex_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863.517"/>
  <p:tag name="LATEXADDIN" val="\documentclass{article}&#10;\usepackage{amsmath}&#10;\pagestyle{empty}&#10;\begin{document}&#10;&#10;&#10;$$&#10;\ell_{\exp} (t)=\exp (-t), \ell_{s q}(t)=(1-t)^{2}&#10;$$&#10;&#10;\end{document}"/>
  <p:tag name="IGUANATEXSIZE" val="22"/>
  <p:tag name="IGUANATEXCURSOR" val="138"/>
  <p:tag name="TRANSPARENCY" val="True"/>
  <p:tag name="FILENAME" val=""/>
  <p:tag name="LATEXENGINEID" val="0"/>
  <p:tag name="TEMPFOLDER" val="D:\App\iguanaTex\"/>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ISLIDE.ICON" val="#393881;#393882;#150412;"/>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626.9216"/>
  <p:tag name="LATEXADDIN" val="\documentclass{article}&#10;\usepackage{amsmath}&#10;\usepackage{color}&#10;\pagestyle{empty}&#10;\begin{document}&#10;$$&#10;\textcolor{black}{\hat{\mathcal{R}}_{\alpha, \beta}^{\ell}\left(S, f_{\boldsymbol{\theta}}\right)}&#10;$$&#10;&#10;&#10;&#10;\end{document}"/>
  <p:tag name="IGUANATEXSIZE" val="22"/>
  <p:tag name="IGUANATEXCURSOR" val="118"/>
  <p:tag name="TRANSPARENCY" val="True"/>
  <p:tag name="FILENAME" val=""/>
  <p:tag name="LATEXENGINEID" val="0"/>
  <p:tag name="TEMPFOLDER" val="D:\App\iguanaTex\"/>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71.7285"/>
  <p:tag name="ORIGINALWIDTH" val="448.4439"/>
  <p:tag name="LATEXADDIN" val="\documentclass{article}&#10;\usepackage{amsmath}&#10;\usepackage{color}&#10;\pagestyle{empty}&#10;\begin{document}&#10;&#10;$$&#10;\textcolor{red}{\boldsymbol{x}_{(i)}^{+}, \boldsymbol{x}_{(j)}^{-}}&#10;$$&#10;&#10;&#10;\end{document}"/>
  <p:tag name="IGUANATEXSIZE" val="18"/>
  <p:tag name="IGUANATEXCURSOR" val="170"/>
  <p:tag name="TRANSPARENCY" val="True"/>
  <p:tag name="FILENAME" val=""/>
  <p:tag name="LATEXENGINEID" val="0"/>
  <p:tag name="TEMPFOLDER" val="D:\App\iguanaTex\"/>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3117.36"/>
  <p:tag name="LATEXADDIN" val="\documentclass{article}&#10;\usepackage{amsmath}&#10;\usepackage{color}&#10;\pagestyle{empty}&#10;\begin{document}&#10;&#10;$$&#10;\textcolor{blue}{\left(O P_{0}\right)} \min _{\theta} \hat{\mathcal{R}}_{\alpha, \beta}^{\ell}\left(S, f_{\boldsymbol{\theta}}\right)=\sum_{i=1}^{n_{+}^{\alpha}} \sum_{j=1}^{n_{-}^{\beta}} \frac{\ell\left(f_{\boldsymbol{\theta}}\left(\boldsymbol{x}_{(i)}^{+}\right)-f\left(\boldsymbol{x}_{(j)}^{-}\right)\right)}{n_{+}^{\alpha} n_{-}^{\beta}}&#10;$$&#10;&#10;&#10;\end{document}"/>
  <p:tag name="IGUANATEXSIZE" val="20"/>
  <p:tag name="IGUANATEXCURSOR" val="443"/>
  <p:tag name="TRANSPARENCY" val="True"/>
  <p:tag name="FILENAME" val=""/>
  <p:tag name="LATEXENGINEID" val="0"/>
  <p:tag name="TEMPFOLDER" val="D:\App\iguanaTex\"/>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970.754"/>
  <p:tag name="ORIGINALWIDTH" val="4176.978"/>
  <p:tag name="LATEXADDIN" val="\documentclass{article}&#10;\usepackage{amsmath}&#10;\pagestyle{empty}&#10;\begin{document}&#10;The original optimization problem is equivalent to the following problem:&#10;$$&#10;\begin{aligned}&#10;&amp; \min _{\boldsymbol{\theta}} \frac{1}{n_{+} n_{-}} \sum_{i=1}^{n_{+}} \sum_{j=1}^{n_{-}} v_{i}^{+} \cdot v_{j}^{-} \cdot \ell\left(f_{\boldsymbol{\theta}}, \boldsymbol{x}_{i}^{+}, \boldsymbol{x}_{j}^{-}\right) \\&#10;\text {s.t. } v_{+} &amp;=\underset{v_{i}^{+} \in[0,1], \sum_{i=1}^{n_{+}} v_{i}^{+} \leq n_{+}^{\alpha}}{\operatorname{argmax}} \sum_{i=1}^{n_{+}}\left(v_{i}^{+} \cdot\left(1-f_{\boldsymbol{\theta}}\left(\boldsymbol{x}_{i}^{+}\right)\right)\right) \\&#10;v_{-} &amp;=\underset{v_{j}^{-} \in[0,1], \sum_{j=1}^{n_{-}} v_{j}^{-} \leq n_{-}^{\beta}}{\operatorname{argmax}} \sum_{j=1}^{n_{-}}\left(v_{j}^{-} \cdot f_{\boldsymbol{\theta}}\left(\boldsymbol{x}_{j}^{-}\right)\right)&#10;\end{aligned}&#10;$$&#10;where&#10;$$&#10;\ell\left(f_{\boldsymbol{\theta}}, \boldsymbol{x}_{i}^{+}, \boldsymbol{x}_{j}^{-}\right)=\ell\left(f_{\boldsymbol{\theta}}\left(\boldsymbol{x}_{i}^{+}\right)-f_{\boldsymbol{\theta}}\left(\boldsymbol{x}_{j}^{-}\right)\right)&#10;$$&#10;&#10;&#10;&#10;\end{document}"/>
  <p:tag name="IGUANATEXSIZE" val="20"/>
  <p:tag name="IGUANATEXCURSOR" val="156"/>
  <p:tag name="TRANSPARENCY" val="True"/>
  <p:tag name="FILENAME" val=""/>
  <p:tag name="LATEXENGINEID" val="0"/>
  <p:tag name="TEMPFOLDER" val="c:\tex_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92.2385"/>
  <p:tag name="LATEXADDIN" val="\documentclass{article}&#10;\usepackage{amsmath}&#10;\pagestyle{empty}&#10;\begin{document}&#10;$\ell_1$&#10;&#10;&#10;&#10;\end{document}"/>
  <p:tag name="IGUANATEXSIZE" val="28"/>
  <p:tag name="IGUANATEXCURSOR" val="87"/>
  <p:tag name="TRANSPARENCY" val="True"/>
  <p:tag name="FILENAME" val=""/>
  <p:tag name="LATEXENGINEID" val="0"/>
  <p:tag name="TEMPFOLDER" val="D:\App\iguanaTex\"/>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324.7094"/>
  <p:tag name="LATEXADDIN" val="\documentclass{article}&#10;\usepackage{amsmath}&#10;\pagestyle{empty}&#10;\begin{document}&#10;$$&#10;v_{+}, v_{-}&#10;$$&#10;&#10;&#10;&#10;\end{document}"/>
  <p:tag name="IGUANATEXSIZE" val="28"/>
  <p:tag name="IGUANATEXCURSOR" val="98"/>
  <p:tag name="TRANSPARENCY" val="True"/>
  <p:tag name="FILENAME" val=""/>
  <p:tag name="LATEXENGINEID" val="0"/>
  <p:tag name="TEMPFOLDER" val="D:\App\iguanaTex\"/>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92.2385"/>
  <p:tag name="LATEXADDIN" val="\documentclass{article}&#10;\usepackage{amsmath}&#10;\pagestyle{empty}&#10;\begin{document}&#10;$\ell_1$&#10;&#10;&#10;&#10;\end{document}"/>
  <p:tag name="IGUANATEXSIZE" val="28"/>
  <p:tag name="IGUANATEXCURSOR" val="87"/>
  <p:tag name="TRANSPARENCY" val="True"/>
  <p:tag name="FILENAME" val=""/>
  <p:tag name="LATEXENGINEID" val="0"/>
  <p:tag name="TEMPFOLDER" val="D:\App\iguanaTex\"/>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29.3963"/>
  <p:tag name="ORIGINALWIDTH" val="2619.423"/>
  <p:tag name="LATEXADDIN" val="\documentclass{article}&#10;\usepackage{amsmath}&#10;\pagestyle{empty}&#10;\begin{document}&#10;&#10;$$&#10;\begin{aligned}&#10; v_{+} &amp;=\underset{v_{i}^{+} \in[0,1], \sum_{i=1}^{n_{+}} v_{i}^{+} \leq n_{+}^{\alpha}}{\operatorname{argmax}} \sum_{i=1}^{n_{+}}\left(v_{i}^{+} \cdot\left(1-f_{\boldsymbol{\theta}}\left(\boldsymbol{x}_{i}^{+}\right)\right)\right) \\&#10;v_{-} &amp;=\underset{v_{j}^{-} \in[0,1], \sum_{j=1}^{n_{-}} v_{j}^{-} \leq n_{-}^{\beta}}{\operatorname{argmax}} \sum_{j=1}^{n_{-}}\left(v_{j}^{-} \cdot f_{\boldsymbol{\theta}}\left(\boldsymbol{x}_{j}^{-}\right)\right)&#10;\end{aligned}&#10;$$&#10;&#10;&#10;&#10;&#10;\end{document}"/>
  <p:tag name="IGUANATEXSIZE" val="20"/>
  <p:tag name="IGUANATEXCURSOR" val="568"/>
  <p:tag name="TRANSPARENCY" val="True"/>
  <p:tag name="FILENAME" val=""/>
  <p:tag name="LATEXENGINEID" val="0"/>
  <p:tag name="TEMPFOLDER" val="c:\tex_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550.4312"/>
  <p:tag name="ORIGINALWIDTH" val="2681.665"/>
  <p:tag name="LATEXADDIN" val="\documentclass{article}&#10;\usepackage{amsmath}&#10;\pagestyle{empty}&#10;\begin{document}&#10;$$&#10;\begin{array}{l}&#10;v_{+}=\underset{v_{i}^{+} \in[0,1]}{\operatorname{argmax}} \sum_{i=1}^{n_{+}}\left(v_{i}^{+} \cdot\left(1-f_{\boldsymbol{\theta}}\left(\boldsymbol{x}_{i}^{+}\right)\right)-\lambda^{+} \cdot v_{i}^{+}\right) \\&#10;v_{-}=\underset{v_{j}^{-} \in[0,1]}{\operatorname{argmax}} \sum_{j=1}^{n_{-}}\left(v_{j}^{-} \cdot f_{\boldsymbol{\theta}}\left(\boldsymbol{x}_{j}^{-}\right)-\lambda^{-} \cdot v_{j}^{-}\right)&#10;\end{array}&#10;$$&#10;&#10;&#10;&#10;\end{document}"/>
  <p:tag name="IGUANATEXSIZE" val="20"/>
  <p:tag name="IGUANATEXCURSOR" val="517"/>
  <p:tag name="TRANSPARENCY" val="True"/>
  <p:tag name="FILENAME" val=""/>
  <p:tag name="LATEXENGINEID" val="0"/>
  <p:tag name="TEMPFOLDER" val="D:\App\iguanaTex\"/>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ISLIDE.ICON" val="#405332;"/>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0.315"/>
  <p:tag name="LATEXADDIN" val="\documentclass{article}&#10;\usepackage{amsmath}&#10;\usepackage{bbm}&#10;\usepackage{bm}&#10;&#10;\pagestyle{empty}&#10;\begin{document}&#10;prediction: $\hat{y}= \mathbbm{1}\left[f(\bm{x}) &gt;t\right]$&#10;&#10;&#10;&#10;\end{document}"/>
  <p:tag name="IGUANATEXSIZE" val="20"/>
  <p:tag name="IGUANATEXCURSOR" val="126"/>
  <p:tag name="TRANSPARENCY" val="True"/>
  <p:tag name="FILENAME" val=""/>
  <p:tag name="LATEXENGINEID" val="0"/>
  <p:tag name="TEMPFOLDER" val="D:\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92.2385"/>
  <p:tag name="LATEXADDIN" val="\documentclass{article}&#10;\usepackage{amsmath}&#10;\pagestyle{empty}&#10;\begin{document}&#10;$\ell_1$&#10;&#10;&#10;&#10;\end{document}"/>
  <p:tag name="IGUANATEXSIZE" val="28"/>
  <p:tag name="IGUANATEXCURSOR" val="87"/>
  <p:tag name="TRANSPARENCY" val="True"/>
  <p:tag name="FILENAME" val=""/>
  <p:tag name="LATEXENGINEID" val="0"/>
  <p:tag name="TEMPFOLDER" val="D:\App\iguanaTex\"/>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28.9839"/>
  <p:tag name="LATEXADDIN" val="\documentclass{article}&#10;\usepackage{amsmath}&#10;\pagestyle{empty}&#10;\begin{document}&#10;&#10;$$&#10;\varphi_{\gamma}&#10;$$&#10;&#10;&#10;\end{document}"/>
  <p:tag name="IGUANATEXSIZE" val="20"/>
  <p:tag name="IGUANATEXCURSOR" val="103"/>
  <p:tag name="TRANSPARENCY" val="True"/>
  <p:tag name="FILENAME" val=""/>
  <p:tag name="LATEXENGINEID" val="0"/>
  <p:tag name="TEMPFOLDER" val="D:\App\iguanaTex\"/>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70.4537"/>
  <p:tag name="ORIGINALWIDTH" val="2546.682"/>
  <p:tag name="LATEXADDIN" val="\documentclass{article}&#10;\usepackage{amsmath}&#10;\usepackage{color}&#10;\pagestyle{empty}&#10;\begin{document}&#10;&#10;\[&#10;\textcolor{blue}{\left(O P_{1}\right)} \min _{\boldsymbol{\theta}} \frac{1}{n_{+}^{\alpha} n_{-}^{\beta}} \sum_{i=1}^{n_{+}} \sum_{j=1}^{n_{-}} v_{i}^{+} \cdot v_{j}^{-} \cdot \ell\left(f_{\boldsymbol{\theta}}, \boldsymbol{x}_{i}^{+}, \boldsymbol{x}_{j}^{-}\right)&#10;\]&#10;&#10;&#10;\end{document}"/>
  <p:tag name="IGUANATEXSIZE" val="20"/>
  <p:tag name="IGUANATEXCURSOR" val="367"/>
  <p:tag name="TRANSPARENCY" val="True"/>
  <p:tag name="FILENAME" val=""/>
  <p:tag name="LATEXENGINEID" val="0"/>
  <p:tag name="TEMPFOLDER" val="D:\App\iguanaTex\"/>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90.7012"/>
  <p:tag name="ORIGINALWIDTH" val="2770.904"/>
  <p:tag name="LATEXADDIN" val="\documentclass{article}&#10;\usepackage{amsmath}&#10;\usepackage{amssymb}&#10;\pagestyle{empty}&#10;\begin{document}&#10;$$&#10;\text {s.t } v_{+}=\underset{v_{i}^{+} \in[0,1]}{\operatorname{argmax}} \sum_{i=1}^{n^{+}}\left(v_{i}^{+} \cdot\left(1-f_{\boldsymbol{\theta}}\left(\boldsymbol{x}_{i}^{+}\right)\right)-\varphi_{\gamma}\left(v_{i}^{+}\right)\right)&#10;$$&#10;&#10;&#10;\end{document}"/>
  <p:tag name="IGUANATEXSIZE" val="20"/>
  <p:tag name="IGUANATEXCURSOR" val="335"/>
  <p:tag name="TRANSPARENCY" val="True"/>
  <p:tag name="FILENAME" val=""/>
  <p:tag name="LATEXENGINEID" val="0"/>
  <p:tag name="TEMPFOLDER" val="D:\App\iguanaTex\"/>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275.216"/>
  <p:tag name="LATEXADDIN" val="\documentclass{article}&#10;\usepackage{amsmath}&#10;\usepackage{amssymb}&#10;\pagestyle{empty}&#10;\begin{document}&#10;&#10;$$&#10;v_{-}=\underset{v_{j}^{-} \in[0,1]}{\operatorname{argmax}} \sum_{j=1}^{n_{-}}\left(v_{j}^{-} \cdot f_{\boldsymbol{\theta}}\left(\boldsymbol{x}_{j}^{-}\right)-\varphi_{\gamma}\left(v_{j}^{-}\right)\right)&#10;$$&#10;&#10;&#10;\end{document}"/>
  <p:tag name="IGUANATEXSIZE" val="20"/>
  <p:tag name="IGUANATEXCURSOR" val="308"/>
  <p:tag name="TRANSPARENCY" val="True"/>
  <p:tag name="FILENAME" val=""/>
  <p:tag name="LATEXENGINEID" val="0"/>
  <p:tag name="TEMPFOLDER" val="D:\App\iguanaTex\"/>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ISLIDE.ICON" val="#405332;"/>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1210.349"/>
  <p:tag name="LATEXADDIN" val="\documentclass{article}&#10;\usepackage{amsmath}&#10;\pagestyle{empty}&#10;\begin{document}&#10;&#10;$$&#10;v_{i}^{+}=\psi_{\gamma}\left(1-f_{\boldsymbol{\theta}}\left(\boldsymbol{x}_{i}^{+}\right)\right)&#10;$$&#10;&#10;&#10;&#10;\end{document}"/>
  <p:tag name="IGUANATEXSIZE" val="24"/>
  <p:tag name="IGUANATEXCURSOR" val="180"/>
  <p:tag name="TRANSPARENCY" val="True"/>
  <p:tag name="FILENAME" val=""/>
  <p:tag name="LATEXENGINEID" val="0"/>
  <p:tag name="TEMPFOLDER" val="D:\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998.8751"/>
  <p:tag name="LATEXADDIN" val="\documentclass{article}&#10;\usepackage{amsmath}&#10;\pagestyle{empty}&#10;\begin{document}&#10;&#10;$$&#10;v_{j}^{-}=\psi_{\gamma}\left(f_{\boldsymbol{\theta}}\left(\boldsymbol{x}_{j}^{-}\right)\right)&#10;$$&#10;&#10;&#10;&#10;\end{document}"/>
  <p:tag name="IGUANATEXSIZE" val="24"/>
  <p:tag name="IGUANATEXCURSOR" val="178"/>
  <p:tag name="TRANSPARENCY" val="True"/>
  <p:tag name="FILENAME" val=""/>
  <p:tag name="LATEXENGINEID" val="0"/>
  <p:tag name="TEMPFOLDER" val="D:\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90.7012"/>
  <p:tag name="ORIGINALWIDTH" val="2597.675"/>
  <p:tag name="LATEXADDIN" val="\documentclass{article}&#10;\usepackage{amsmath}&#10;\usepackage{amssymb}&#10;\pagestyle{empty}&#10;\begin{document}&#10;$$&#10;v_{+}=\underset{v_{i}^{+} \in[0,1]}{\operatorname{argmax}} \sum_{i=1}^{n^{+}}\left(v_{i}^{+} \cdot\left(1-f_{\boldsymbol{\theta}}\left(\boldsymbol{x}_{i}^{+}\right)\right)-\varphi_{\gamma}\left(v_{i}^{+}\right)\right)&#10;$$&#10;&#10;&#10;\end{document}"/>
  <p:tag name="IGUANATEXSIZE" val="20"/>
  <p:tag name="IGUANATEXCURSOR" val="104"/>
  <p:tag name="TRANSPARENCY" val="True"/>
  <p:tag name="FILENAME" val=""/>
  <p:tag name="LATEXENGINEID" val="0"/>
  <p:tag name="TEMPFOLDER" val="D:\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275.216"/>
  <p:tag name="LATEXADDIN" val="\documentclass{article}&#10;\usepackage{amsmath}&#10;\usepackage{amssymb}&#10;\pagestyle{empty}&#10;\begin{document}&#10;&#10;$$&#10;v_{-}=\underset{v_{j}^{-} \in[0,1]}{\operatorname{argmax}} \sum_{j=1}^{n_{-}}\left(v_{j}^{-} \cdot f_{\boldsymbol{\theta}}\left(\boldsymbol{x}_{j}^{-}\right)-\varphi_{\gamma}\left(v_{j}^{-}\right)\right)&#10;$$&#10;&#10;&#10;\end{document}"/>
  <p:tag name="IGUANATEXSIZE" val="20"/>
  <p:tag name="IGUANATEXCURSOR" val="308"/>
  <p:tag name="TRANSPARENCY" val="True"/>
  <p:tag name="FILENAME" val=""/>
  <p:tag name="LATEXENGINEID" val="0"/>
  <p:tag name="TEMPFOLDER" val="D:\App\iguanaTex\"/>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11.061"/>
  <p:tag name="LATEXADDIN" val="\documentclass{article}&#10;\usepackage{amsmath}&#10;\usepackage{bm}&#10;&#10;\pagestyle{empty}&#10;&#10;\begin{document}&#10;&#10;classifier: $f(\bm{x})$, threshold: $t$&#10;&#10;&#10;\end{document}"/>
  <p:tag name="IGUANATEXSIZE" val="20"/>
  <p:tag name="IGUANATEXCURSOR" val="135"/>
  <p:tag name="TRANSPARENCY" val="True"/>
  <p:tag name="FILENAME" val=""/>
  <p:tag name="LATEXENGINEID" val="0"/>
  <p:tag name="TEMPFOLDER" val="D:\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28.9839"/>
  <p:tag name="LATEXADDIN" val="\documentclass{article}&#10;\usepackage{amsmath}&#10;\pagestyle{empty}&#10;\begin{document}&#10;&#10;$\varphi_{\gamma}$&#10;&#10;&#10;\end{document}"/>
  <p:tag name="IGUANATEXSIZE" val="20"/>
  <p:tag name="IGUANATEXCURSOR" val="99"/>
  <p:tag name="TRANSPARENCY" val="True"/>
  <p:tag name="FILENAME" val=""/>
  <p:tag name="LATEXENGINEID" val="0"/>
  <p:tag name="TEMPFOLDER" val="D:\App\iguanaTex\"/>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43.2321"/>
  <p:tag name="ORIGINALWIDTH" val="559.4301"/>
  <p:tag name="LATEXADDIN" val="\documentclass{article}&#10;\usepackage{amsmath}&#10;\pagestyle{empty}&#10;\begin{document}&#10;&#10;$\varphi_{\gamma}^{\prime}(x)&gt;0$.&#10;&#10;&#10;\end{document}"/>
  <p:tag name="IGUANATEXSIZE" val="20"/>
  <p:tag name="IGUANATEXCURSOR" val="114"/>
  <p:tag name="TRANSPARENCY" val="True"/>
  <p:tag name="FILENAME" val=""/>
  <p:tag name="LATEXENGINEID" val="0"/>
  <p:tag name="TEMPFOLDER" val="D:\App\iguanaTex\"/>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43.2321"/>
  <p:tag name="ORIGINALWIDTH" val="559.4301"/>
  <p:tag name="LATEXADDIN" val="\documentclass{article}&#10;\usepackage{amsmath}&#10;\pagestyle{empty}&#10;\begin{document}&#10;&#10;$\varphi_{\gamma}^{\prime \prime}(x)&gt;0$.&#10;&#10;&#10;\end{document}"/>
  <p:tag name="IGUANATEXSIZE" val="20"/>
  <p:tag name="IGUANATEXCURSOR" val="121"/>
  <p:tag name="TRANSPARENCY" val="True"/>
  <p:tag name="FILENAME" val=""/>
  <p:tag name="LATEXENGINEID" val="0"/>
  <p:tag name="TEMPFOLDER" val="D:\App\iguanaTex\"/>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3.2321"/>
  <p:tag name="ORIGINALWIDTH" val="587.9265"/>
  <p:tag name="LATEXADDIN" val="\documentclass{article}&#10;\usepackage{amsmath}&#10;\pagestyle{empty}&#10;\begin{document}&#10;&#10;$\varphi_{\gamma}^{\prime \prime \prime}(x)&gt;0.$&#10;&#10;&#10;\end{document}"/>
  <p:tag name="IGUANATEXSIZE" val="20"/>
  <p:tag name="IGUANATEXCURSOR" val="127"/>
  <p:tag name="TRANSPARENCY" val="True"/>
  <p:tag name="FILENAME" val=""/>
  <p:tag name="LATEXENGINEID" val="0"/>
  <p:tag name="TEMPFOLDER" val="D:\App\iguanaTex\"/>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864.6419"/>
  <p:tag name="LATEXADDIN" val="\documentclass{article}&#10;\usepackage{amsmath}&#10;\usepackage{amssymb}&#10;\pagestyle{empty}&#10;\begin{document}&#10;&#10;&#10;$$&#10;\varphi_{\gamma}(x): \mathbb{R}_{+} \rightarrow \mathbb{R}&#10;$$&#10;&#10;\end{document}"/>
  <p:tag name="IGUANATEXSIZE" val="20"/>
  <p:tag name="IGUANATEXCURSOR" val="64"/>
  <p:tag name="TRANSPARENCY" val="True"/>
  <p:tag name="FILENAME" val=""/>
  <p:tag name="LATEXENGINEID" val="0"/>
  <p:tag name="TEMPFOLDER" val="D:\App\iguanaTex\"/>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28.9839"/>
  <p:tag name="LATEXADDIN" val="\documentclass{article}&#10;\usepackage{amsmath}&#10;\pagestyle{empty}&#10;\begin{document}&#10;&#10;$\varphi_{\gamma}$&#10;&#10;&#10;\end{document}"/>
  <p:tag name="IGUANATEXSIZE" val="20"/>
  <p:tag name="IGUANATEXCURSOR" val="99"/>
  <p:tag name="TRANSPARENCY" val="True"/>
  <p:tag name="FILENAME" val=""/>
  <p:tag name="LATEXENGINEID" val="0"/>
  <p:tag name="TEMPFOLDER" val="D:\App\iguanaTex\"/>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28.9839"/>
  <p:tag name="LATEXADDIN" val="\documentclass{article}&#10;\usepackage{amsmath}&#10;\pagestyle{empty}&#10;\begin{document}&#10;&#10;$\varphi_{\gamma}$&#10;&#10;&#10;\end{document}"/>
  <p:tag name="IGUANATEXSIZE" val="20"/>
  <p:tag name="IGUANATEXCURSOR" val="99"/>
  <p:tag name="TRANSPARENCY" val="True"/>
  <p:tag name="FILENAME" val=""/>
  <p:tag name="LATEXENGINEID" val="0"/>
  <p:tag name="TEMPFOLDER" val="D:\App\iguanaTex\"/>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28.9839"/>
  <p:tag name="LATEXADDIN" val="\documentclass{article}&#10;\usepackage{amsmath}&#10;\pagestyle{empty}&#10;\begin{document}&#10;&#10;$\varphi_{\gamma}$&#10;&#10;&#10;\end{document}"/>
  <p:tag name="IGUANATEXSIZE" val="20"/>
  <p:tag name="IGUANATEXCURSOR" val="99"/>
  <p:tag name="TRANSPARENCY" val="True"/>
  <p:tag name="FILENAME" val=""/>
  <p:tag name="LATEXENGINEID" val="0"/>
  <p:tag name="TEMPFOLDER" val="D:\App\iguanaTex\"/>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1.2336"/>
  <p:tag name="LATEXADDIN" val="\documentclass{article}&#10;\usepackage{amsmath}&#10;\pagestyle{empty}&#10;\begin{document}&#10;&#10;$\psi_{\gamma}$&#10;&#10;&#10;\end{document}"/>
  <p:tag name="IGUANATEXSIZE" val="20"/>
  <p:tag name="IGUANATEXCURSOR" val="96"/>
  <p:tag name="TRANSPARENCY" val="True"/>
  <p:tag name="FILENAME" val=""/>
  <p:tag name="LATEXENGINEID" val="0"/>
  <p:tag name="TEMPFOLDER" val="D:\App\iguanaTex\"/>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43.2321"/>
  <p:tag name="ORIGINALWIDTH" val="562.4297"/>
  <p:tag name="LATEXADDIN" val="\documentclass{article}&#10;\usepackage{amsmath}&#10;\pagestyle{empty}&#10;\begin{document}&#10;$\psi_{\gamma}^{\prime}(x)&gt;0$.&#10;&#10;&#10;&#10;&#10;\end{document}"/>
  <p:tag name="IGUANATEXSIZE" val="20"/>
  <p:tag name="IGUANATEXCURSOR" val="111"/>
  <p:tag name="TRANSPARENCY" val="True"/>
  <p:tag name="FILENAME" val=""/>
  <p:tag name="LATEXENGINEID" val="0"/>
  <p:tag name="TEMPFOLDER" val="D:\App\iguanaTex\"/>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58.6427"/>
  <p:tag name="LATEXADDIN" val="\documentclass{article}&#10;\usepackage{amsmath}&#10;\usepackage{bbm}&#10;\usepackage{bm}&#10;&#10;\pagestyle{empty}&#10;\begin{document}&#10;label: ${y} \in\{0,1\}$&#10;&#10;&#10;&#10;\end{document}"/>
  <p:tag name="IGUANATEXSIZE" val="20"/>
  <p:tag name="IGUANATEXCURSOR" val="134"/>
  <p:tag name="TRANSPARENCY" val="True"/>
  <p:tag name="FILENAME" val=""/>
  <p:tag name="LATEXENGINEID" val="0"/>
  <p:tag name="TEMPFOLDER" val="D:\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43.2321"/>
  <p:tag name="ORIGINALWIDTH" val="566.1792"/>
  <p:tag name="LATEXADDIN" val="\documentclass{article}&#10;\usepackage{amsmath}&#10;\pagestyle{empty}&#10;\begin{document}&#10;&#10;$\psi_{\gamma}^{\prime \prime}(x)&lt;0 .$&#10;&#10;&#10;&#10;\end{document}"/>
  <p:tag name="IGUANATEXSIZE" val="20"/>
  <p:tag name="IGUANATEXCURSOR" val="120"/>
  <p:tag name="TRANSPARENCY" val="True"/>
  <p:tag name="FILENAME" val=""/>
  <p:tag name="LATEXENGINEID" val="0"/>
  <p:tag name="TEMPFOLDER" val="D:\App\iguanaTex\"/>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077.615"/>
  <p:tag name="LATEXADDIN" val="\documentclass{article}&#10;\usepackage{amsmath}&#10;\usepackage{amssymb}&#10;\pagestyle{empty}&#10;\begin{document}&#10;&#10;&#10;$$&#10;\psi_{\gamma}(x):[0,1] \rightarrow \text{Rng}$$&#10;&#10;\end{document}"/>
  <p:tag name="IGUANATEXSIZE" val="20"/>
  <p:tag name="IGUANATEXCURSOR" val="151"/>
  <p:tag name="TRANSPARENCY" val="True"/>
  <p:tag name="FILENAME" val=""/>
  <p:tag name="LATEXENGINEID" val="0"/>
  <p:tag name="TEMPFOLDER" val="D:\App\iguanaTex\"/>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21.6723"/>
  <p:tag name="LATEXADDIN" val="\documentclass{article}&#10;\usepackage{amsmath}&#10;\pagestyle{empty}&#10;\begin{document}&#10;$$&#10;\operatorname{Rng} \subseteq[0,1]&#10;$$&#10;&#10;&#10;&#10;\end{document}"/>
  <p:tag name="IGUANATEXSIZE" val="20"/>
  <p:tag name="IGUANATEXCURSOR" val="119"/>
  <p:tag name="TRANSPARENCY" val="True"/>
  <p:tag name="FILENAME" val=""/>
  <p:tag name="LATEXENGINEID" val="0"/>
  <p:tag name="TEMPFOLDER" val="D:\App\iguanaTex\"/>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1.2336"/>
  <p:tag name="LATEXADDIN" val="\documentclass{article}&#10;\usepackage{amsmath}&#10;\pagestyle{empty}&#10;\begin{document}&#10;&#10;$\psi_{\gamma}$&#10;&#10;&#10;\end{document}"/>
  <p:tag name="IGUANATEXSIZE" val="20"/>
  <p:tag name="IGUANATEXCURSOR" val="96"/>
  <p:tag name="TRANSPARENCY" val="True"/>
  <p:tag name="FILENAME" val=""/>
  <p:tag name="LATEXENGINEID" val="0"/>
  <p:tag name="TEMPFOLDER" val="D:\App\iguanaTex\"/>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1.2336"/>
  <p:tag name="LATEXADDIN" val="\documentclass{article}&#10;\usepackage{amsmath}&#10;\pagestyle{empty}&#10;\begin{document}&#10;&#10;$\psi_{\gamma}$&#10;&#10;&#10;\end{document}"/>
  <p:tag name="IGUANATEXSIZE" val="20"/>
  <p:tag name="IGUANATEXCURSOR" val="96"/>
  <p:tag name="TRANSPARENCY" val="True"/>
  <p:tag name="FILENAME" val=""/>
  <p:tag name="LATEXENGINEID" val="0"/>
  <p:tag name="TEMPFOLDER" val="D:\App\iguanaTex\"/>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ISLIDE.ICON" val="#104275;#24595;#24513;#17569;#15917;#15357;#177206;"/>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1583.802"/>
  <p:tag name="LATEXADDIN" val="\documentclass{article}&#10;\usepackage{amsmath}&#10;\pagestyle{empty}&#10;\begin{document}&#10;&#10;$$&#10;\psi_{\gamma}(t)=\underset{v \in[0,1]}{\operatorname{argmax}} \ \ v \cdot t-\varphi_{\gamma}(v)&#10;$$&#10;&#10;&#10;&#10;\end{document}"/>
  <p:tag name="IGUANATEXSIZE" val="20"/>
  <p:tag name="IGUANATEXCURSOR" val="183"/>
  <p:tag name="TRANSPARENCY" val="True"/>
  <p:tag name="FILENAME" val=""/>
  <p:tag name="LATEXENGINEID" val="0"/>
  <p:tag name="TEMPFOLDER" val="D:\App\iguanaTex\"/>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28.9839"/>
  <p:tag name="LATEXADDIN" val="\documentclass{article}&#10;\usepackage{amsmath}&#10;\pagestyle{empty}&#10;\begin{document}&#10;&#10;$$&#10;\varphi_{\gamma}&#10;$$&#10;&#10;&#10;\end{document}"/>
  <p:tag name="IGUANATEXSIZE" val="20"/>
  <p:tag name="IGUANATEXCURSOR" val="103"/>
  <p:tag name="TRANSPARENCY" val="True"/>
  <p:tag name="FILENAME" val=""/>
  <p:tag name="LATEXENGINEID" val="0"/>
  <p:tag name="TEMPFOLDER" val="D:\App\iguanaTex\"/>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271.4661"/>
  <p:tag name="LATEXADDIN" val="\documentclass{article}&#10;\usepackage{amsmath}&#10;\pagestyle{empty}&#10;\begin{document}&#10;&#10;$\psi_{\gamma}(t)$&#10;&#10;&#10;\end{document}"/>
  <p:tag name="IGUANATEXSIZE" val="20"/>
  <p:tag name="IGUANATEXCURSOR" val="98"/>
  <p:tag name="TRANSPARENCY" val="True"/>
  <p:tag name="FILENAME" val=""/>
  <p:tag name="LATEXENGINEID" val="0"/>
  <p:tag name="TEMPFOLDER" val="D:\App\iguanaTex\"/>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860.1425"/>
  <p:tag name="LATEXADDIN" val="\documentclass{article}&#10;\usepackage{amsmath}&#10;\pagestyle{empty}&#10;\begin{document}&#10;$\psi_{\gamma}(t)=\varphi_{\gamma}^{\prime-1}(t)$.&#10;&#10;&#10;&#10;\end{document}"/>
  <p:tag name="IGUANATEXSIZE" val="20"/>
  <p:tag name="IGUANATEXCURSOR" val="130"/>
  <p:tag name="TRANSPARENCY" val="True"/>
  <p:tag name="FILENAME" val=""/>
  <p:tag name="LATEXENGINEID" val="0"/>
  <p:tag name="TEMPFOLDER" val="D:\App\iguanaTex\"/>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90.326"/>
  <p:tag name="LATEXADDIN" val="\documentclass{article}&#10;\usepackage{amsmath}&#10;\usepackage{amssymb}&#10;\usepackage{bbm}&#10;\usepackage{bm}&#10;&#10;\pagestyle{empty}&#10;\begin{document}&#10;$TPR= \mathbb{P}\left[f(\bm{x}) &gt;t | y =1\right]$&#10;&#10;&#10;&#10;\end{document}"/>
  <p:tag name="IGUANATEXSIZE" val="20"/>
  <p:tag name="IGUANATEXCURSOR" val="139"/>
  <p:tag name="TRANSPARENCY" val="True"/>
  <p:tag name="FILENAME" val=""/>
  <p:tag name="LATEXENGINEID" val="0"/>
  <p:tag name="TEMPFOLDER" val="D:\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28.9839"/>
  <p:tag name="LATEXADDIN" val="\documentclass{article}&#10;\usepackage{amsmath}&#10;\pagestyle{empty}&#10;\begin{document}&#10;&#10;$$&#10;\varphi_{\gamma}&#10;$$&#10;&#10;&#10;\end{document}"/>
  <p:tag name="IGUANATEXSIZE" val="20"/>
  <p:tag name="IGUANATEXCURSOR" val="103"/>
  <p:tag name="TRANSPARENCY" val="True"/>
  <p:tag name="FILENAME" val=""/>
  <p:tag name="LATEXENGINEID" val="0"/>
  <p:tag name="TEMPFOLDER" val="D:\App\iguanaTex\"/>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1.2336"/>
  <p:tag name="LATEXADDIN" val="\documentclass{article}&#10;\usepackage{amsmath}&#10;\pagestyle{empty}&#10;\begin{document}&#10;&#10;$$&#10;\psi_{\gamma}&#10;$$&#10;&#10;&#10;\end{document}"/>
  <p:tag name="IGUANATEXSIZE" val="20"/>
  <p:tag name="IGUANATEXCURSOR" val="100"/>
  <p:tag name="TRANSPARENCY" val="True"/>
  <p:tag name="FILENAME" val=""/>
  <p:tag name="LATEXENGINEID" val="0"/>
  <p:tag name="TEMPFOLDER" val="D:\App\iguanaTex\"/>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502.4372"/>
  <p:tag name="LATEXADDIN" val="\documentclass{article}&#10;\usepackage{amsmath}&#10;\pagestyle{empty}&#10;\begin{document}&#10;&#10;$$&#10;v = \psi_{\gamma}(t)&#10;$$&#10;&#10;&#10;\end{document}"/>
  <p:tag name="IGUANATEXSIZE" val="20"/>
  <p:tag name="IGUANATEXCURSOR" val="103"/>
  <p:tag name="TRANSPARENCY" val="True"/>
  <p:tag name="FILENAME" val=""/>
  <p:tag name="LATEXENGINEID" val="0"/>
  <p:tag name="TEMPFOLDER" val="D:\App\iguanaTex\"/>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1527.559"/>
  <p:tag name="LATEXADDIN" val="\documentclass{article}&#10;\usepackage{amsmath}&#10;\pagestyle{empty}&#10;\begin{document}&#10;&#10;$\varphi_{\gamma}(v)=\int \psi_{\gamma}^{-1}(v) d v+$ const.&#10;&#10;&#10;\end{document}"/>
  <p:tag name="IGUANATEXSIZE" val="20"/>
  <p:tag name="IGUANATEXCURSOR" val="141"/>
  <p:tag name="TRANSPARENCY" val="True"/>
  <p:tag name="FILENAME" val=""/>
  <p:tag name="LATEXENGINEID" val="0"/>
  <p:tag name="TEMPFOLDER" val="D:\App\iguanaTex\"/>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28.9839"/>
  <p:tag name="LATEXADDIN" val="\documentclass{article}&#10;\usepackage{amsmath}&#10;\pagestyle{empty}&#10;\begin{document}&#10;&#10;$$&#10;\varphi_{\gamma}&#10;$$&#10;&#10;&#10;\end{document}"/>
  <p:tag name="IGUANATEXSIZE" val="24"/>
  <p:tag name="IGUANATEXCURSOR" val="103"/>
  <p:tag name="TRANSPARENCY" val="True"/>
  <p:tag name="FILENAME" val=""/>
  <p:tag name="LATEXENGINEID" val="0"/>
  <p:tag name="TEMPFOLDER" val="D:\App\iguanaTex\"/>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3140.607"/>
  <p:tag name="LATEXADDIN" val="\documentclass{article}&#10;\usepackage{amsmath}&#10;\pagestyle{empty}&#10;\begin{document}&#10;&#10;$$&#10;v_{i}^{+}=\psi_{\gamma}\left(1-f_{\boldsymbol{\theta}}\left(\boldsymbol{x}_{i}^{+}\right)\right), v_{j}^{-}=\psi_{\gamma}\left(f_{\boldsymbol{\theta}}\left(\boldsymbol{x}_{j}^{-}\right)\right), v_{i}^{+}, v_{j}^{-} \in[0,1]&#10;$$&#10;&#10;&#10;&#10;\end{document}"/>
  <p:tag name="IGUANATEXSIZE" val="24"/>
  <p:tag name="IGUANATEXCURSOR" val="311"/>
  <p:tag name="TRANSPARENCY" val="True"/>
  <p:tag name="FILENAME" val=""/>
  <p:tag name="LATEXENGINEID" val="0"/>
  <p:tag name="TEMPFOLDER" val="D:\App\iguanaTex\"/>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1.2336"/>
  <p:tag name="LATEXADDIN" val="\documentclass{article}&#10;\usepackage{amsmath}&#10;\pagestyle{empty}&#10;\begin{document}&#10;&#10;&#10;$$&#10;\psi_{\gamma}&#10;$$&#10;&#10;\end{document}"/>
  <p:tag name="IGUANATEXSIZE" val="20"/>
  <p:tag name="IGUANATEXCURSOR" val="101"/>
  <p:tag name="TRANSPARENCY" val="True"/>
  <p:tag name="FILENAME" val=""/>
  <p:tag name="LATEXENGINEID" val="0"/>
  <p:tag name="TEMPFOLDER" val="D:\App\iguanaTex\"/>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0.4537"/>
  <p:tag name="ORIGINALWIDTH" val="3930.259"/>
  <p:tag name="LATEXADDIN" val="\documentclass{article}&#10;\usepackage{amsmath}&#10;\pagestyle{empty}&#10;\begin{document}&#10;&#10;&#10;$$&#10;\begin{aligned}&#10;\hat{\mathcal{R}}_{\psi}^{\ell}\left(\mathcal{S}, f_{\boldsymbol{\theta}}\right)=&amp; \frac{1}{n_{+} n_{-}} \sum_{i=1}^{n_{+}} \sum_{j=1}^{n_{-}} \psi_{\gamma}\left(1-f_{\boldsymbol{\theta}}\left(\boldsymbol{x}_{i}^{+}\right)\right)\psi_{\gamma}\left(f_{\boldsymbol{\theta}}\left(\boldsymbol{x}_{j}^{-}\right)\right) \cdot \ell\left(f_{\boldsymbol{\theta}}, \boldsymbol{x}_{i}^{+}, \boldsymbol{x}_{j}^{-}\right)&#10;\end{aligned}&#10;$$&#10;&#10;\end{document}"/>
  <p:tag name="IGUANATEXSIZE" val="24"/>
  <p:tag name="IGUANATEXCURSOR" val="330"/>
  <p:tag name="TRANSPARENCY" val="True"/>
  <p:tag name="FILENAME" val=""/>
  <p:tag name="LATEXENGINEID" val="0"/>
  <p:tag name="TEMPFOLDER" val="D:\App\iguanaTex\"/>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2176.978"/>
  <p:tag name="LATEXADDIN" val="\documentclass{article}&#10;\usepackage{amsmath}&#10;\usepackage{amssymb}&#10;\pagestyle{empty}&#10;\begin{document}&#10;&#10;$$&#10;\varphi_{\gamma}^{\text {poly }}(t)=\frac{1}{\gamma} \cdot t^{\gamma}, \psi_{\gamma}^{\text {poly }}(t)=t^{\frac{1}{\gamma-1}}, \gamma&gt;2&#10;$$&#10;&#10;\end{document}"/>
  <p:tag name="IGUANATEXSIZE" val="24"/>
  <p:tag name="IGUANATEXCURSOR" val="101"/>
  <p:tag name="TRANSPARENCY" val="True"/>
  <p:tag name="FILENAME" val=""/>
  <p:tag name="LATEXENGINEID" val="0"/>
  <p:tag name="TEMPFOLDER" val="D:\App\iguanaTex\"/>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017.623"/>
  <p:tag name="LATEXADDIN" val="\documentclass{article}&#10;\usepackage{amsmath}&#10;\usepackage{amssymb}&#10;\pagestyle{empty}&#10;\begin{document}&#10;&#10;$$\varphi_{\gamma}^{\exp }(t)=\frac{(1-t)(\log (1-t)-1)+1}{\gamma}, \psi_{\gamma}^{\exp }(t)=1-e^{-\gamma t}$$&#10;&#10;\end{document}"/>
  <p:tag name="IGUANATEXSIZE" val="24"/>
  <p:tag name="IGUANATEXCURSOR" val="101"/>
  <p:tag name="TRANSPARENCY" val="True"/>
  <p:tag name="FILENAME" val=""/>
  <p:tag name="LATEXENGINEID" val="0"/>
  <p:tag name="TEMPFOLDER" val="D:\App\iguanaTex\"/>
  <p:tag name="LATEXFORMHEIGHT" val="312"/>
  <p:tag name="LATEXFORMWIDTH" val="384"/>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cd3s3k4">
      <a:majorFont>
        <a:latin typeface="Palatino Linotype" panose="020F0302020204030204"/>
        <a:ea typeface="微软雅黑"/>
        <a:cs typeface=""/>
      </a:majorFont>
      <a:minorFont>
        <a:latin typeface="Palatino Linotype"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3986</Words>
  <Application>Microsoft Office PowerPoint</Application>
  <PresentationFormat>宽屏</PresentationFormat>
  <Paragraphs>419</Paragraphs>
  <Slides>33</Slides>
  <Notes>32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Noto Sans</vt:lpstr>
      <vt:lpstr>等线</vt:lpstr>
      <vt:lpstr>微软雅黑</vt:lpstr>
      <vt:lpstr>Arial</vt:lpstr>
      <vt:lpstr>Open Sans</vt:lpstr>
      <vt:lpstr>Palatino Linotype</vt:lpstr>
      <vt:lpstr>Times New Roman</vt:lpstr>
      <vt:lpstr>Wingdings</vt:lpstr>
      <vt:lpstr>Office 主题​​</vt:lpstr>
      <vt:lpstr>When All We Need is a Piece of the Pie: A Generic Framework for Optimizing Two-way Partial AUC</vt:lpstr>
      <vt:lpstr>Background </vt:lpstr>
      <vt:lpstr>Background</vt:lpstr>
      <vt:lpstr>Background </vt:lpstr>
      <vt:lpstr>Receiver Operating Characteristic  Curve (ROC)</vt:lpstr>
      <vt:lpstr>Area Under the ROC Curve (AUC)</vt:lpstr>
      <vt:lpstr>Area Under the ROC Curve (AUC)</vt:lpstr>
      <vt:lpstr>AUC is too informative</vt:lpstr>
      <vt:lpstr>One Way Partial AUC (OPAUC)</vt:lpstr>
      <vt:lpstr>Two Way Partial AUC (TPAUC)</vt:lpstr>
      <vt:lpstr>How to optimize local AUCs</vt:lpstr>
      <vt:lpstr>Can We estimate TPAUC from OPAUC ?</vt:lpstr>
      <vt:lpstr>Reformulation of TPAUC</vt:lpstr>
      <vt:lpstr>Empirical Estimation of TPAUC</vt:lpstr>
      <vt:lpstr>Empirical Estimation of TPAUC</vt:lpstr>
      <vt:lpstr>Step1 Surrogate Loss Minimization</vt:lpstr>
      <vt:lpstr>Step2 Bi-level optimization </vt:lpstr>
      <vt:lpstr>PowerPoint 演示文稿</vt:lpstr>
      <vt:lpstr>PowerPoint 演示文稿</vt:lpstr>
      <vt:lpstr>PowerPoint 演示文稿</vt:lpstr>
      <vt:lpstr>Step 3 Dual Correspondence</vt:lpstr>
      <vt:lpstr>Step 3 Dual Correspondence </vt:lpstr>
      <vt:lpstr>Step 3 Dual Correspondence </vt:lpstr>
      <vt:lpstr>Instantiations of the Generic Framework</vt:lpstr>
      <vt:lpstr>Theoretical Analysis: concave vs. convex weighting function</vt:lpstr>
      <vt:lpstr>Theoretical Analysis: concave vs. convex weighting function</vt:lpstr>
      <vt:lpstr>Theoretical Analysis: Excess risk bound</vt:lpstr>
      <vt:lpstr>Empirical Results</vt:lpstr>
      <vt:lpstr>Empirical Results</vt:lpstr>
      <vt:lpstr>Validation of the upper bound</vt:lpstr>
      <vt:lpstr>Convex vs. Concave Weighting </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Zhiyong</dc:creator>
  <cp:lastModifiedBy>Yang Zhiyong</cp:lastModifiedBy>
  <cp:revision>2</cp:revision>
  <dcterms:created xsi:type="dcterms:W3CDTF">2021-06-15T02:21:08Z</dcterms:created>
  <dcterms:modified xsi:type="dcterms:W3CDTF">2021-08-10T07:40:03Z</dcterms:modified>
</cp:coreProperties>
</file>